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473" r:id="rId2"/>
    <p:sldId id="519" r:id="rId3"/>
    <p:sldId id="520" r:id="rId4"/>
    <p:sldId id="556" r:id="rId5"/>
    <p:sldId id="557" r:id="rId6"/>
    <p:sldId id="558" r:id="rId7"/>
    <p:sldId id="559" r:id="rId8"/>
    <p:sldId id="560" r:id="rId9"/>
    <p:sldId id="561" r:id="rId10"/>
    <p:sldId id="562" r:id="rId11"/>
    <p:sldId id="563" r:id="rId12"/>
    <p:sldId id="564" r:id="rId13"/>
    <p:sldId id="565" r:id="rId14"/>
    <p:sldId id="566" r:id="rId15"/>
    <p:sldId id="570" r:id="rId16"/>
    <p:sldId id="567" r:id="rId17"/>
    <p:sldId id="568" r:id="rId18"/>
    <p:sldId id="421" r:id="rId19"/>
  </p:sldIdLst>
  <p:sldSz cx="9144000" cy="6858000" type="screen4x3"/>
  <p:notesSz cx="6797675" cy="9926638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Trebuchet MS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Trebuchet MS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Trebuchet MS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Trebuchet MS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1400" b="1" kern="1200">
        <a:solidFill>
          <a:schemeClr val="bg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bg1"/>
        </a:solidFill>
        <a:latin typeface="Trebuchet MS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bg1"/>
        </a:solidFill>
        <a:latin typeface="Trebuchet MS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bg1"/>
        </a:solidFill>
        <a:latin typeface="Trebuchet MS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bg1"/>
        </a:solidFill>
        <a:latin typeface="Trebuchet MS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61" userDrawn="1">
          <p15:clr>
            <a:srgbClr val="A4A3A4"/>
          </p15:clr>
        </p15:guide>
        <p15:guide id="2" orient="horz" pos="1434" userDrawn="1">
          <p15:clr>
            <a:srgbClr val="A4A3A4"/>
          </p15:clr>
        </p15:guide>
        <p15:guide id="3" orient="horz" pos="640" userDrawn="1">
          <p15:clr>
            <a:srgbClr val="A4A3A4"/>
          </p15:clr>
        </p15:guide>
        <p15:guide id="4" pos="5579">
          <p15:clr>
            <a:srgbClr val="A4A3A4"/>
          </p15:clr>
        </p15:guide>
        <p15:guide id="5" pos="2948" userDrawn="1">
          <p15:clr>
            <a:srgbClr val="A4A3A4"/>
          </p15:clr>
        </p15:guide>
        <p15:guide id="6" pos="2494" userDrawn="1">
          <p15:clr>
            <a:srgbClr val="A4A3A4"/>
          </p15:clr>
        </p15:guide>
        <p15:guide id="7" pos="18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Tomáš Křapáček" initials="TK" lastIdx="3" clrIdx="0"/>
  <p:cmAuthor id="1" name="Miroslav Kvapil" initials="MK" lastIdx="3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8002E"/>
    <a:srgbClr val="EE9024"/>
    <a:srgbClr val="2EAFA4"/>
    <a:srgbClr val="F8D7A6"/>
    <a:srgbClr val="ED1A3B"/>
    <a:srgbClr val="CDE3E0"/>
    <a:srgbClr val="404040"/>
    <a:srgbClr val="786860"/>
    <a:srgbClr val="685040"/>
    <a:srgbClr val="E8F2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Střední styl 2 – zvýraznění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2D5ABB26-0587-4C30-8999-92F81FD0307C}" styleName="Bez stylu, bez mřížky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84E427A-3D55-4303-BF80-6455036E1DE7}" styleName="Styl s motivem 1 – zvýraznění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72833802-FEF1-4C79-8D5D-14CF1EAF98D9}" styleName="Světlý styl 2 – zvýraznění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Střední styl 1 – zvýraznění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017" autoAdjust="0"/>
    <p:restoredTop sz="90732" autoAdjust="0"/>
  </p:normalViewPr>
  <p:slideViewPr>
    <p:cSldViewPr snapToGrid="0" snapToObjects="1">
      <p:cViewPr varScale="1">
        <p:scale>
          <a:sx n="66" d="100"/>
          <a:sy n="66" d="100"/>
        </p:scale>
        <p:origin x="1650" y="60"/>
      </p:cViewPr>
      <p:guideLst>
        <p:guide orient="horz" pos="3861"/>
        <p:guide orient="horz" pos="1434"/>
        <p:guide orient="horz" pos="640"/>
        <p:guide pos="5579"/>
        <p:guide pos="2948"/>
        <p:guide pos="2494"/>
        <p:guide pos="1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napToObjects="1">
      <p:cViewPr>
        <p:scale>
          <a:sx n="50" d="100"/>
          <a:sy n="50" d="100"/>
        </p:scale>
        <p:origin x="-2640" y="-16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0" tIns="47164" rIns="94330" bIns="47164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5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1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0" tIns="47164" rIns="94330" bIns="47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4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0" tIns="47164" rIns="94330" bIns="47164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066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28164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0" tIns="47164" rIns="94330" bIns="47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BF1FACD-17CE-4A0A-BD78-8DBD7CD5936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097536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0" tIns="47164" rIns="94330" bIns="47164" numCol="1" anchor="t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1"/>
            <a:ext cx="2944813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0" tIns="47164" rIns="94330" bIns="47164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2048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12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1" y="4714876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0" tIns="47164" rIns="94330" bIns="471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112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4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0" tIns="47164" rIns="94330" bIns="47164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112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28164"/>
            <a:ext cx="2944813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330" tIns="47164" rIns="94330" bIns="47164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0E317E8F-F4E4-44E7-A048-E8E82B52823C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888121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rebuchet MS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8D2B32C-154D-44D9-A90D-0FA21EF32943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16521892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EE74C68-9F82-41BF-A1AA-AE29186AA59A}" type="slidenum">
              <a:rPr lang="en-GB" smtClean="0"/>
              <a:pPr/>
              <a:t>18</a:t>
            </a:fld>
            <a:endParaRPr lang="en-GB" dirty="0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76852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5"/>
          <p:cNvSpPr>
            <a:spLocks noChangeArrowheads="1"/>
          </p:cNvSpPr>
          <p:nvPr/>
        </p:nvSpPr>
        <p:spPr bwMode="gray">
          <a:xfrm>
            <a:off x="0" y="287338"/>
            <a:ext cx="8853488" cy="5326062"/>
          </a:xfrm>
          <a:prstGeom prst="rect">
            <a:avLst/>
          </a:prstGeom>
          <a:solidFill>
            <a:srgbClr val="2EAFA4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en-GB" dirty="0"/>
          </a:p>
        </p:txBody>
      </p:sp>
      <p:pic>
        <p:nvPicPr>
          <p:cNvPr id="5" name="Picture 7" descr="BDO_Logo_RGB 100%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81938" y="6238875"/>
            <a:ext cx="9747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Freeform 25"/>
          <p:cNvSpPr>
            <a:spLocks noChangeAspect="1"/>
          </p:cNvSpPr>
          <p:nvPr/>
        </p:nvSpPr>
        <p:spPr bwMode="gray">
          <a:xfrm>
            <a:off x="287338" y="5030788"/>
            <a:ext cx="161925" cy="1827212"/>
          </a:xfrm>
          <a:custGeom>
            <a:avLst/>
            <a:gdLst/>
            <a:ahLst/>
            <a:cxnLst>
              <a:cxn ang="0">
                <a:pos x="120" y="0"/>
              </a:cxn>
              <a:cxn ang="0">
                <a:pos x="120" y="1354"/>
              </a:cxn>
              <a:cxn ang="0">
                <a:pos x="0" y="1354"/>
              </a:cxn>
              <a:cxn ang="0">
                <a:pos x="0" y="85"/>
              </a:cxn>
              <a:cxn ang="0">
                <a:pos x="120" y="0"/>
              </a:cxn>
            </a:cxnLst>
            <a:rect l="0" t="0" r="r" b="b"/>
            <a:pathLst>
              <a:path w="120" h="1354">
                <a:moveTo>
                  <a:pt x="120" y="0"/>
                </a:moveTo>
                <a:lnTo>
                  <a:pt x="120" y="1354"/>
                </a:lnTo>
                <a:lnTo>
                  <a:pt x="0" y="1354"/>
                </a:lnTo>
                <a:lnTo>
                  <a:pt x="0" y="85"/>
                </a:lnTo>
                <a:lnTo>
                  <a:pt x="120" y="0"/>
                </a:lnTo>
                <a:close/>
              </a:path>
            </a:pathLst>
          </a:custGeom>
          <a:solidFill>
            <a:srgbClr val="EC1C3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GB" dirty="0"/>
          </a:p>
        </p:txBody>
      </p:sp>
      <p:sp>
        <p:nvSpPr>
          <p:cNvPr id="7" name="Freeform 30"/>
          <p:cNvSpPr>
            <a:spLocks noChangeAspect="1"/>
          </p:cNvSpPr>
          <p:nvPr/>
        </p:nvSpPr>
        <p:spPr bwMode="gray">
          <a:xfrm>
            <a:off x="287338" y="0"/>
            <a:ext cx="161925" cy="898525"/>
          </a:xfrm>
          <a:custGeom>
            <a:avLst/>
            <a:gdLst/>
            <a:ahLst/>
            <a:cxnLst>
              <a:cxn ang="0">
                <a:pos x="120" y="581"/>
              </a:cxn>
              <a:cxn ang="0">
                <a:pos x="120" y="0"/>
              </a:cxn>
              <a:cxn ang="0">
                <a:pos x="0" y="0"/>
              </a:cxn>
              <a:cxn ang="0">
                <a:pos x="0" y="666"/>
              </a:cxn>
              <a:cxn ang="0">
                <a:pos x="120" y="581"/>
              </a:cxn>
            </a:cxnLst>
            <a:rect l="0" t="0" r="r" b="b"/>
            <a:pathLst>
              <a:path w="120" h="666">
                <a:moveTo>
                  <a:pt x="120" y="581"/>
                </a:moveTo>
                <a:lnTo>
                  <a:pt x="120" y="0"/>
                </a:lnTo>
                <a:lnTo>
                  <a:pt x="0" y="0"/>
                </a:lnTo>
                <a:lnTo>
                  <a:pt x="0" y="666"/>
                </a:lnTo>
                <a:lnTo>
                  <a:pt x="120" y="581"/>
                </a:lnTo>
                <a:close/>
              </a:path>
            </a:pathLst>
          </a:custGeom>
          <a:solidFill>
            <a:srgbClr val="EC1C3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GB" dirty="0"/>
          </a:p>
        </p:txBody>
      </p:sp>
      <p:sp>
        <p:nvSpPr>
          <p:cNvPr id="7170" name="Rectangle 2"/>
          <p:cNvSpPr>
            <a:spLocks noGrp="1" noChangeArrowheads="1"/>
          </p:cNvSpPr>
          <p:nvPr>
            <p:ph type="ctrTitle"/>
          </p:nvPr>
        </p:nvSpPr>
        <p:spPr bwMode="gray">
          <a:xfrm>
            <a:off x="287338" y="1379538"/>
            <a:ext cx="8299450" cy="525462"/>
          </a:xfrm>
        </p:spPr>
        <p:txBody>
          <a:bodyPr/>
          <a:lstStyle>
            <a:lvl1pPr>
              <a:defRPr sz="30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subTitle" idx="1"/>
          </p:nvPr>
        </p:nvSpPr>
        <p:spPr bwMode="gray">
          <a:xfrm>
            <a:off x="287338" y="1905000"/>
            <a:ext cx="8299450" cy="2755900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</a:lstStyle>
          <a:p>
            <a:r>
              <a:rPr lang="en-GB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Nabídka služeb Due Diligence 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54453C8B-984F-41C1-8DD7-E499C255076C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15125" y="673100"/>
            <a:ext cx="2141538" cy="49609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87338" y="673100"/>
            <a:ext cx="6275387" cy="49609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Nabídka služeb Due Diligence </a:t>
            </a:r>
            <a:endParaRPr lang="en-GB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A28D9799-BE8A-4F69-A561-4D4D86C4F563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7338" y="673100"/>
            <a:ext cx="8569325" cy="9715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287338" y="1820863"/>
            <a:ext cx="4208462" cy="3813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0863"/>
            <a:ext cx="4208463" cy="381317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Nabídka služeb Due Diligence 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7645473B-B771-45BF-AF2B-8584099FCB32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/>
              <a:t>Nabídka</a:t>
            </a:r>
            <a:r>
              <a:rPr lang="en-US" dirty="0"/>
              <a:t> </a:t>
            </a:r>
            <a:r>
              <a:rPr lang="en-US" dirty="0" err="1"/>
              <a:t>služeb</a:t>
            </a:r>
            <a:r>
              <a:rPr lang="en-US" dirty="0"/>
              <a:t> Due Diligence </a:t>
            </a: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Strana</a:t>
            </a:r>
            <a:r>
              <a:rPr lang="en-GB" dirty="0"/>
              <a:t> </a:t>
            </a:r>
            <a:fld id="{416D018B-1692-44EF-9DCF-F99A8C2050B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/>
              <a:t>Nabídka</a:t>
            </a:r>
            <a:r>
              <a:rPr lang="en-US" dirty="0"/>
              <a:t> </a:t>
            </a:r>
            <a:r>
              <a:rPr lang="en-US" dirty="0" err="1"/>
              <a:t>služeb</a:t>
            </a:r>
            <a:r>
              <a:rPr lang="en-US" dirty="0"/>
              <a:t> Due Diligence </a:t>
            </a:r>
            <a:endParaRPr lang="en-GB" dirty="0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Strana</a:t>
            </a:r>
            <a:r>
              <a:rPr lang="en-GB" dirty="0"/>
              <a:t> </a:t>
            </a:r>
            <a:fld id="{BFCCB4E0-28E5-4563-A810-FD95D7F0E84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87338" y="1820863"/>
            <a:ext cx="4208462" cy="3813175"/>
          </a:xfrm>
        </p:spPr>
        <p:txBody>
          <a:bodyPr/>
          <a:lstStyle>
            <a:lvl1pPr marL="0" indent="0">
              <a:defRPr sz="900"/>
            </a:lvl1pPr>
            <a:lvl2pPr marL="1588" indent="-1588"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820863"/>
            <a:ext cx="4208463" cy="3813175"/>
          </a:xfrm>
        </p:spPr>
        <p:txBody>
          <a:bodyPr/>
          <a:lstStyle>
            <a:lvl1pPr marL="0" indent="0">
              <a:defRPr sz="900"/>
            </a:lvl1pPr>
            <a:lvl2pPr marL="1588" indent="-1588">
              <a:defRPr sz="900"/>
            </a:lvl2pPr>
            <a:lvl3pPr>
              <a:defRPr sz="900"/>
            </a:lvl3pPr>
            <a:lvl4pPr>
              <a:defRPr sz="9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/>
              <a:t>Nabídka</a:t>
            </a:r>
            <a:r>
              <a:rPr lang="en-US" dirty="0"/>
              <a:t> </a:t>
            </a:r>
            <a:r>
              <a:rPr lang="en-US" dirty="0" err="1"/>
              <a:t>služeb</a:t>
            </a:r>
            <a:r>
              <a:rPr lang="en-US" dirty="0"/>
              <a:t> Due Diligence </a:t>
            </a:r>
            <a:endParaRPr lang="en-GB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 dirty="0"/>
              <a:t>Strana</a:t>
            </a:r>
            <a:r>
              <a:rPr lang="en-GB" dirty="0"/>
              <a:t> </a:t>
            </a:r>
            <a:fld id="{1CA4CD78-F07E-4FC6-9FE2-E99E92126422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dirty="0" err="1"/>
              <a:t>Nabídka</a:t>
            </a:r>
            <a:r>
              <a:rPr lang="en-US" dirty="0"/>
              <a:t> </a:t>
            </a:r>
            <a:r>
              <a:rPr lang="en-US" dirty="0" err="1"/>
              <a:t>služeb</a:t>
            </a:r>
            <a:r>
              <a:rPr lang="en-US" dirty="0"/>
              <a:t> Due Diligence </a:t>
            </a:r>
            <a:endParaRPr lang="en-GB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9BC12151-526B-477E-B4B9-0BD66B87344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Nabídka služeb Due Diligence </a:t>
            </a:r>
            <a:endParaRPr lang="en-GB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88FCF87C-AFC7-4EEC-A092-F97B13E1C3DF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Nabídka služeb Due Diligence </a:t>
            </a:r>
            <a:endParaRPr lang="en-GB"/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2CD36C14-F7F8-43C4-BF36-078FE950B746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Nabídka služeb Due Diligence 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8B9518C-0132-401E-9D89-FD646B6021C8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Nabídka služeb Due Diligence </a:t>
            </a:r>
            <a:endParaRPr lang="en-GB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692DFC82-669A-4710-BC39-E90021D07144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287338" y="673100"/>
            <a:ext cx="85693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287338" y="1820863"/>
            <a:ext cx="8569325" cy="3813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/>
              <a:t>First level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pic>
        <p:nvPicPr>
          <p:cNvPr id="1028" name="Picture 9" descr="BDO_Logo_RGB 100%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7881938" y="6238875"/>
            <a:ext cx="974725" cy="374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5" name="Freeform 11"/>
          <p:cNvSpPr>
            <a:spLocks noChangeAspect="1"/>
          </p:cNvSpPr>
          <p:nvPr/>
        </p:nvSpPr>
        <p:spPr bwMode="gray">
          <a:xfrm>
            <a:off x="287338" y="0"/>
            <a:ext cx="161925" cy="554038"/>
          </a:xfrm>
          <a:custGeom>
            <a:avLst/>
            <a:gdLst/>
            <a:ahLst/>
            <a:cxnLst>
              <a:cxn ang="0">
                <a:pos x="120" y="328"/>
              </a:cxn>
              <a:cxn ang="0">
                <a:pos x="120" y="0"/>
              </a:cxn>
              <a:cxn ang="0">
                <a:pos x="0" y="0"/>
              </a:cxn>
              <a:cxn ang="0">
                <a:pos x="0" y="411"/>
              </a:cxn>
              <a:cxn ang="0">
                <a:pos x="120" y="328"/>
              </a:cxn>
            </a:cxnLst>
            <a:rect l="0" t="0" r="r" b="b"/>
            <a:pathLst>
              <a:path w="120" h="411">
                <a:moveTo>
                  <a:pt x="120" y="328"/>
                </a:moveTo>
                <a:lnTo>
                  <a:pt x="120" y="0"/>
                </a:lnTo>
                <a:lnTo>
                  <a:pt x="0" y="0"/>
                </a:lnTo>
                <a:lnTo>
                  <a:pt x="0" y="411"/>
                </a:lnTo>
                <a:lnTo>
                  <a:pt x="120" y="328"/>
                </a:lnTo>
                <a:close/>
              </a:path>
            </a:pathLst>
          </a:custGeom>
          <a:solidFill>
            <a:srgbClr val="ED1A3B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GB" dirty="0"/>
          </a:p>
        </p:txBody>
      </p:sp>
      <p:sp>
        <p:nvSpPr>
          <p:cNvPr id="1036" name="Freeform 12"/>
          <p:cNvSpPr>
            <a:spLocks noChangeAspect="1"/>
          </p:cNvSpPr>
          <p:nvPr/>
        </p:nvSpPr>
        <p:spPr bwMode="gray">
          <a:xfrm>
            <a:off x="287338" y="6242050"/>
            <a:ext cx="161925" cy="615950"/>
          </a:xfrm>
          <a:custGeom>
            <a:avLst/>
            <a:gdLst/>
            <a:ahLst/>
            <a:cxnLst>
              <a:cxn ang="0">
                <a:pos x="0" y="85"/>
              </a:cxn>
              <a:cxn ang="0">
                <a:pos x="0" y="456"/>
              </a:cxn>
              <a:cxn ang="0">
                <a:pos x="120" y="456"/>
              </a:cxn>
              <a:cxn ang="0">
                <a:pos x="120" y="0"/>
              </a:cxn>
              <a:cxn ang="0">
                <a:pos x="0" y="85"/>
              </a:cxn>
            </a:cxnLst>
            <a:rect l="0" t="0" r="r" b="b"/>
            <a:pathLst>
              <a:path w="120" h="456">
                <a:moveTo>
                  <a:pt x="0" y="85"/>
                </a:moveTo>
                <a:lnTo>
                  <a:pt x="0" y="456"/>
                </a:lnTo>
                <a:lnTo>
                  <a:pt x="120" y="456"/>
                </a:lnTo>
                <a:lnTo>
                  <a:pt x="120" y="0"/>
                </a:lnTo>
                <a:lnTo>
                  <a:pt x="0" y="85"/>
                </a:lnTo>
                <a:close/>
              </a:path>
            </a:pathLst>
          </a:custGeom>
          <a:solidFill>
            <a:srgbClr val="ED1A3B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pPr algn="ctr">
              <a:defRPr/>
            </a:pPr>
            <a:endParaRPr lang="en-GB" dirty="0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649288" y="6327775"/>
            <a:ext cx="66929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rgbClr val="ED1A3B"/>
                </a:solidFill>
              </a:defRPr>
            </a:lvl1pPr>
          </a:lstStyle>
          <a:p>
            <a:pPr>
              <a:defRPr/>
            </a:pPr>
            <a:r>
              <a:rPr lang="en-US" dirty="0" err="1"/>
              <a:t>Nabídka</a:t>
            </a:r>
            <a:r>
              <a:rPr lang="en-US" dirty="0"/>
              <a:t> </a:t>
            </a:r>
            <a:r>
              <a:rPr lang="en-US" dirty="0" err="1"/>
              <a:t>služeb</a:t>
            </a:r>
            <a:r>
              <a:rPr lang="en-US" dirty="0"/>
              <a:t> Due Diligence </a:t>
            </a:r>
            <a:endParaRPr lang="en-GB" dirty="0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49288" y="6486525"/>
            <a:ext cx="21336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000" b="0">
                <a:solidFill>
                  <a:srgbClr val="ED1A3B"/>
                </a:solidFill>
              </a:defRPr>
            </a:lvl1pPr>
          </a:lstStyle>
          <a:p>
            <a:pPr>
              <a:defRPr/>
            </a:pPr>
            <a:r>
              <a:rPr lang="cs-CZ" dirty="0"/>
              <a:t>Strana</a:t>
            </a:r>
            <a:r>
              <a:rPr lang="en-GB" dirty="0"/>
              <a:t> </a:t>
            </a:r>
            <a:fld id="{BBDC56BE-E854-469E-9885-1C113BF8C3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2" r:id="rId1"/>
    <p:sldLayoutId id="2147483961" r:id="rId2"/>
    <p:sldLayoutId id="2147483962" r:id="rId3"/>
    <p:sldLayoutId id="2147483963" r:id="rId4"/>
    <p:sldLayoutId id="2147483964" r:id="rId5"/>
    <p:sldLayoutId id="2147483965" r:id="rId6"/>
    <p:sldLayoutId id="2147483966" r:id="rId7"/>
    <p:sldLayoutId id="2147483967" r:id="rId8"/>
    <p:sldLayoutId id="2147483968" r:id="rId9"/>
    <p:sldLayoutId id="2147483969" r:id="rId10"/>
    <p:sldLayoutId id="2147483970" r:id="rId11"/>
    <p:sldLayoutId id="2147483971" r:id="rId12"/>
  </p:sldLayoutIdLst>
  <p:hf hdr="0" dt="0"/>
  <p:txStyles>
    <p:titleStyle>
      <a:lvl1pPr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800" b="1">
          <a:solidFill>
            <a:srgbClr val="ED1A3B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800" b="1">
          <a:solidFill>
            <a:srgbClr val="ED1A3B"/>
          </a:solidFill>
          <a:latin typeface="Trebuchet MS" pitchFamily="34" charset="0"/>
        </a:defRPr>
      </a:lvl2pPr>
      <a:lvl3pPr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800" b="1">
          <a:solidFill>
            <a:srgbClr val="ED1A3B"/>
          </a:solidFill>
          <a:latin typeface="Trebuchet MS" pitchFamily="34" charset="0"/>
        </a:defRPr>
      </a:lvl3pPr>
      <a:lvl4pPr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800" b="1">
          <a:solidFill>
            <a:srgbClr val="ED1A3B"/>
          </a:solidFill>
          <a:latin typeface="Trebuchet MS" pitchFamily="34" charset="0"/>
        </a:defRPr>
      </a:lvl4pPr>
      <a:lvl5pPr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defRPr sz="2800" b="1">
          <a:solidFill>
            <a:srgbClr val="ED1A3B"/>
          </a:solidFill>
          <a:latin typeface="Trebuchet MS" pitchFamily="34" charset="0"/>
        </a:defRPr>
      </a:lvl5pPr>
      <a:lvl6pPr marL="457200" algn="l" rtl="0" fontAlgn="base">
        <a:lnSpc>
          <a:spcPct val="105000"/>
        </a:lnSpc>
        <a:spcBef>
          <a:spcPct val="0"/>
        </a:spcBef>
        <a:spcAft>
          <a:spcPct val="0"/>
        </a:spcAft>
        <a:defRPr sz="2800" b="1">
          <a:solidFill>
            <a:srgbClr val="ED1A3B"/>
          </a:solidFill>
          <a:latin typeface="Trebuchet MS" pitchFamily="34" charset="0"/>
        </a:defRPr>
      </a:lvl6pPr>
      <a:lvl7pPr marL="914400" algn="l" rtl="0" fontAlgn="base">
        <a:lnSpc>
          <a:spcPct val="105000"/>
        </a:lnSpc>
        <a:spcBef>
          <a:spcPct val="0"/>
        </a:spcBef>
        <a:spcAft>
          <a:spcPct val="0"/>
        </a:spcAft>
        <a:defRPr sz="2800" b="1">
          <a:solidFill>
            <a:srgbClr val="ED1A3B"/>
          </a:solidFill>
          <a:latin typeface="Trebuchet MS" pitchFamily="34" charset="0"/>
        </a:defRPr>
      </a:lvl7pPr>
      <a:lvl8pPr marL="1371600" algn="l" rtl="0" fontAlgn="base">
        <a:lnSpc>
          <a:spcPct val="105000"/>
        </a:lnSpc>
        <a:spcBef>
          <a:spcPct val="0"/>
        </a:spcBef>
        <a:spcAft>
          <a:spcPct val="0"/>
        </a:spcAft>
        <a:defRPr sz="2800" b="1">
          <a:solidFill>
            <a:srgbClr val="ED1A3B"/>
          </a:solidFill>
          <a:latin typeface="Trebuchet MS" pitchFamily="34" charset="0"/>
        </a:defRPr>
      </a:lvl8pPr>
      <a:lvl9pPr marL="1828800" algn="l" rtl="0" fontAlgn="base">
        <a:lnSpc>
          <a:spcPct val="105000"/>
        </a:lnSpc>
        <a:spcBef>
          <a:spcPct val="0"/>
        </a:spcBef>
        <a:spcAft>
          <a:spcPct val="0"/>
        </a:spcAft>
        <a:defRPr sz="2800" b="1">
          <a:solidFill>
            <a:srgbClr val="ED1A3B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40000"/>
        </a:spcBef>
        <a:spcAft>
          <a:spcPct val="0"/>
        </a:spcAft>
        <a:defRPr sz="900" b="1">
          <a:solidFill>
            <a:srgbClr val="786860"/>
          </a:solidFill>
          <a:latin typeface="+mn-lt"/>
          <a:ea typeface="+mn-ea"/>
          <a:cs typeface="+mn-cs"/>
        </a:defRPr>
      </a:lvl1pPr>
      <a:lvl2pPr marL="1588" indent="-1588" algn="l" rtl="0" eaLnBrk="0" fontAlgn="base" hangingPunct="0">
        <a:spcBef>
          <a:spcPct val="40000"/>
        </a:spcBef>
        <a:spcAft>
          <a:spcPct val="0"/>
        </a:spcAft>
        <a:defRPr sz="900">
          <a:solidFill>
            <a:srgbClr val="786860"/>
          </a:solidFill>
          <a:latin typeface="+mn-lt"/>
        </a:defRPr>
      </a:lvl2pPr>
      <a:lvl3pPr marL="128588" indent="-125413" algn="l" rtl="0" eaLnBrk="0" fontAlgn="base" hangingPunct="0">
        <a:spcBef>
          <a:spcPct val="40000"/>
        </a:spcBef>
        <a:spcAft>
          <a:spcPct val="0"/>
        </a:spcAft>
        <a:buChar char="•"/>
        <a:defRPr sz="900">
          <a:solidFill>
            <a:srgbClr val="786860"/>
          </a:solidFill>
          <a:latin typeface="+mn-lt"/>
        </a:defRPr>
      </a:lvl3pPr>
      <a:lvl4pPr marL="277813" indent="-147638" algn="l" rtl="0" eaLnBrk="0" fontAlgn="base" hangingPunct="0">
        <a:spcBef>
          <a:spcPct val="40000"/>
        </a:spcBef>
        <a:spcAft>
          <a:spcPct val="0"/>
        </a:spcAft>
        <a:buFont typeface="Univers HSBCPB Con 520"/>
        <a:buChar char="-"/>
        <a:defRPr sz="900">
          <a:solidFill>
            <a:srgbClr val="786860"/>
          </a:solidFill>
          <a:latin typeface="+mn-lt"/>
        </a:defRPr>
      </a:lvl4pPr>
      <a:lvl5pPr marL="447675" indent="-168275" algn="l" rtl="0" eaLnBrk="0" fontAlgn="base" hangingPunct="0">
        <a:spcBef>
          <a:spcPct val="40000"/>
        </a:spcBef>
        <a:spcAft>
          <a:spcPct val="0"/>
        </a:spcAft>
        <a:buFont typeface="Univers HSBCPB Con 520"/>
        <a:buChar char="-"/>
        <a:defRPr sz="900">
          <a:solidFill>
            <a:srgbClr val="786860"/>
          </a:solidFill>
          <a:latin typeface="+mn-lt"/>
        </a:defRPr>
      </a:lvl5pPr>
      <a:lvl6pPr marL="904875" indent="-168275" algn="l" rtl="0" fontAlgn="base">
        <a:spcBef>
          <a:spcPct val="40000"/>
        </a:spcBef>
        <a:spcAft>
          <a:spcPct val="0"/>
        </a:spcAft>
        <a:buFont typeface="Univers HSBCPB Con 520" pitchFamily="34" charset="0"/>
        <a:buChar char="-"/>
        <a:defRPr sz="1000">
          <a:solidFill>
            <a:srgbClr val="786860"/>
          </a:solidFill>
          <a:latin typeface="+mn-lt"/>
        </a:defRPr>
      </a:lvl6pPr>
      <a:lvl7pPr marL="1362075" indent="-168275" algn="l" rtl="0" fontAlgn="base">
        <a:spcBef>
          <a:spcPct val="40000"/>
        </a:spcBef>
        <a:spcAft>
          <a:spcPct val="0"/>
        </a:spcAft>
        <a:buFont typeface="Univers HSBCPB Con 520" pitchFamily="34" charset="0"/>
        <a:buChar char="-"/>
        <a:defRPr sz="1000">
          <a:solidFill>
            <a:srgbClr val="786860"/>
          </a:solidFill>
          <a:latin typeface="+mn-lt"/>
        </a:defRPr>
      </a:lvl7pPr>
      <a:lvl8pPr marL="1819275" indent="-168275" algn="l" rtl="0" fontAlgn="base">
        <a:spcBef>
          <a:spcPct val="40000"/>
        </a:spcBef>
        <a:spcAft>
          <a:spcPct val="0"/>
        </a:spcAft>
        <a:buFont typeface="Univers HSBCPB Con 520" pitchFamily="34" charset="0"/>
        <a:buChar char="-"/>
        <a:defRPr sz="1000">
          <a:solidFill>
            <a:srgbClr val="786860"/>
          </a:solidFill>
          <a:latin typeface="+mn-lt"/>
        </a:defRPr>
      </a:lvl8pPr>
      <a:lvl9pPr marL="2276475" indent="-168275" algn="l" rtl="0" fontAlgn="base">
        <a:spcBef>
          <a:spcPct val="40000"/>
        </a:spcBef>
        <a:spcAft>
          <a:spcPct val="0"/>
        </a:spcAft>
        <a:buFont typeface="Univers HSBCPB Con 520" pitchFamily="34" charset="0"/>
        <a:buChar char="-"/>
        <a:defRPr sz="1000">
          <a:solidFill>
            <a:srgbClr val="78686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Obrázek 3">
            <a:extLst>
              <a:ext uri="{FF2B5EF4-FFF2-40B4-BE49-F238E27FC236}">
                <a16:creationId xmlns:a16="http://schemas.microsoft.com/office/drawing/2014/main" id="{40C805D8-AC12-4170-A92F-AB031D5A62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612" y="0"/>
            <a:ext cx="9147612" cy="6106854"/>
          </a:xfrm>
          <a:prstGeom prst="rect">
            <a:avLst/>
          </a:prstGeom>
        </p:spPr>
      </p:pic>
      <p:sp>
        <p:nvSpPr>
          <p:cNvPr id="9" name="Obdélník 8"/>
          <p:cNvSpPr>
            <a:spLocks/>
          </p:cNvSpPr>
          <p:nvPr/>
        </p:nvSpPr>
        <p:spPr bwMode="auto">
          <a:xfrm>
            <a:off x="0" y="1526310"/>
            <a:ext cx="9144000" cy="2174152"/>
          </a:xfrm>
          <a:prstGeom prst="rect">
            <a:avLst/>
          </a:prstGeom>
          <a:solidFill>
            <a:schemeClr val="accent3">
              <a:lumMod val="65000"/>
              <a:alpha val="65000"/>
            </a:schemeClr>
          </a:solidFill>
          <a:ln w="25400" cap="flat" cmpd="sng" algn="ctr">
            <a:noFill/>
            <a:prstDash val="solid"/>
            <a:round/>
            <a:headEnd type="none" w="med" len="med"/>
            <a:tailEnd type="none" w="lg" len="med"/>
          </a:ln>
          <a:effectLst/>
        </p:spPr>
        <p:txBody>
          <a:bodyPr vert="horz" wrap="square" lIns="0" tIns="0" rIns="0" bIns="0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cs-CZ" sz="1400" b="1" i="0" u="none" strike="noStrike" cap="none" normalizeH="0" baseline="0" dirty="0">
              <a:ln>
                <a:noFill/>
              </a:ln>
              <a:solidFill>
                <a:schemeClr val="bg1"/>
              </a:solidFill>
              <a:effectLst/>
              <a:latin typeface="Trebuchet MS" pitchFamily="34" charset="0"/>
            </a:endParaRPr>
          </a:p>
        </p:txBody>
      </p:sp>
      <p:sp>
        <p:nvSpPr>
          <p:cNvPr id="4099" name="Freeform 3"/>
          <p:cNvSpPr>
            <a:spLocks noChangeAspect="1"/>
          </p:cNvSpPr>
          <p:nvPr/>
        </p:nvSpPr>
        <p:spPr bwMode="gray">
          <a:xfrm>
            <a:off x="287338" y="5030788"/>
            <a:ext cx="161925" cy="1827212"/>
          </a:xfrm>
          <a:custGeom>
            <a:avLst/>
            <a:gdLst>
              <a:gd name="T0" fmla="*/ 2147483647 w 120"/>
              <a:gd name="T1" fmla="*/ 0 h 1354"/>
              <a:gd name="T2" fmla="*/ 2147483647 w 120"/>
              <a:gd name="T3" fmla="*/ 2147483647 h 1354"/>
              <a:gd name="T4" fmla="*/ 0 w 120"/>
              <a:gd name="T5" fmla="*/ 2147483647 h 1354"/>
              <a:gd name="T6" fmla="*/ 0 w 120"/>
              <a:gd name="T7" fmla="*/ 2147483647 h 1354"/>
              <a:gd name="T8" fmla="*/ 2147483647 w 120"/>
              <a:gd name="T9" fmla="*/ 0 h 13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"/>
              <a:gd name="T16" fmla="*/ 0 h 1354"/>
              <a:gd name="T17" fmla="*/ 120 w 120"/>
              <a:gd name="T18" fmla="*/ 1354 h 135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" h="1354">
                <a:moveTo>
                  <a:pt x="120" y="0"/>
                </a:moveTo>
                <a:lnTo>
                  <a:pt x="120" y="1354"/>
                </a:lnTo>
                <a:lnTo>
                  <a:pt x="0" y="1354"/>
                </a:lnTo>
                <a:lnTo>
                  <a:pt x="0" y="85"/>
                </a:lnTo>
                <a:lnTo>
                  <a:pt x="120" y="0"/>
                </a:lnTo>
                <a:close/>
              </a:path>
            </a:pathLst>
          </a:custGeom>
          <a:solidFill>
            <a:srgbClr val="EC1C3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 dirty="0"/>
          </a:p>
        </p:txBody>
      </p:sp>
      <p:sp>
        <p:nvSpPr>
          <p:cNvPr id="4100" name="Freeform 4"/>
          <p:cNvSpPr>
            <a:spLocks noChangeAspect="1"/>
          </p:cNvSpPr>
          <p:nvPr/>
        </p:nvSpPr>
        <p:spPr bwMode="gray">
          <a:xfrm>
            <a:off x="287338" y="0"/>
            <a:ext cx="161925" cy="898525"/>
          </a:xfrm>
          <a:custGeom>
            <a:avLst/>
            <a:gdLst>
              <a:gd name="T0" fmla="*/ 2147483647 w 120"/>
              <a:gd name="T1" fmla="*/ 2147483647 h 666"/>
              <a:gd name="T2" fmla="*/ 2147483647 w 120"/>
              <a:gd name="T3" fmla="*/ 0 h 666"/>
              <a:gd name="T4" fmla="*/ 0 w 120"/>
              <a:gd name="T5" fmla="*/ 0 h 666"/>
              <a:gd name="T6" fmla="*/ 0 w 120"/>
              <a:gd name="T7" fmla="*/ 2147483647 h 666"/>
              <a:gd name="T8" fmla="*/ 2147483647 w 120"/>
              <a:gd name="T9" fmla="*/ 2147483647 h 6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"/>
              <a:gd name="T16" fmla="*/ 0 h 666"/>
              <a:gd name="T17" fmla="*/ 120 w 120"/>
              <a:gd name="T18" fmla="*/ 666 h 6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" h="666">
                <a:moveTo>
                  <a:pt x="120" y="581"/>
                </a:moveTo>
                <a:lnTo>
                  <a:pt x="120" y="0"/>
                </a:lnTo>
                <a:lnTo>
                  <a:pt x="0" y="0"/>
                </a:lnTo>
                <a:lnTo>
                  <a:pt x="0" y="666"/>
                </a:lnTo>
                <a:lnTo>
                  <a:pt x="120" y="581"/>
                </a:lnTo>
                <a:close/>
              </a:path>
            </a:pathLst>
          </a:custGeom>
          <a:solidFill>
            <a:srgbClr val="EC1C3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 dirty="0"/>
          </a:p>
        </p:txBody>
      </p:sp>
      <p:sp>
        <p:nvSpPr>
          <p:cNvPr id="2" name="Rectangle 6"/>
          <p:cNvSpPr>
            <a:spLocks noGrp="1" noChangeArrowheads="1"/>
          </p:cNvSpPr>
          <p:nvPr>
            <p:ph type="subTitle" idx="1"/>
          </p:nvPr>
        </p:nvSpPr>
        <p:spPr>
          <a:xfrm>
            <a:off x="287338" y="1526310"/>
            <a:ext cx="8299450" cy="2174152"/>
          </a:xfrm>
        </p:spPr>
        <p:txBody>
          <a:bodyPr/>
          <a:lstStyle/>
          <a:p>
            <a:pPr marL="0" indent="0">
              <a:spcBef>
                <a:spcPct val="20000"/>
              </a:spcBef>
              <a:defRPr/>
            </a:pPr>
            <a:endParaRPr lang="cs-CZ" sz="2400" kern="1200" dirty="0">
              <a:solidFill>
                <a:srgbClr val="ED1A3B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rebuchet MS" pitchFamily="34" charset="0"/>
              <a:cs typeface="Arial" pitchFamily="34" charset="0"/>
            </a:endParaRPr>
          </a:p>
          <a:p>
            <a:pPr marL="0" indent="0">
              <a:spcBef>
                <a:spcPct val="20000"/>
              </a:spcBef>
              <a:defRPr/>
            </a:pPr>
            <a:r>
              <a:rPr lang="pl-PL" sz="28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Potřebnost sociálních služeb ve městě Veltrusy</a:t>
            </a:r>
          </a:p>
          <a:p>
            <a:pPr marL="0" indent="0">
              <a:spcBef>
                <a:spcPct val="20000"/>
              </a:spcBef>
              <a:defRPr/>
            </a:pPr>
            <a:endParaRPr lang="pl-PL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0" indent="0">
              <a:spcBef>
                <a:spcPct val="20000"/>
              </a:spcBef>
              <a:defRPr/>
            </a:pPr>
            <a:r>
              <a:rPr lang="cs-CZ" sz="20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26. 7. 2018</a:t>
            </a:r>
          </a:p>
          <a:p>
            <a:pPr marL="0" indent="0" eaLnBrk="1" hangingPunct="1">
              <a:spcBef>
                <a:spcPts val="1200"/>
              </a:spcBef>
              <a:defRPr/>
            </a:pPr>
            <a:endParaRPr lang="cs-CZ" sz="1600" dirty="0"/>
          </a:p>
          <a:p>
            <a:pPr marL="0" indent="0" eaLnBrk="1" hangingPunct="1">
              <a:defRPr/>
            </a:pPr>
            <a:endParaRPr lang="cs-CZ" sz="3200" cap="all" dirty="0"/>
          </a:p>
          <a:p>
            <a:pPr marL="0" indent="0" eaLnBrk="1" hangingPunct="1">
              <a:lnSpc>
                <a:spcPct val="105000"/>
              </a:lnSpc>
              <a:defRPr/>
            </a:pPr>
            <a:endParaRPr lang="cs-CZ" sz="3200" cap="all" dirty="0">
              <a:latin typeface="+mj-lt"/>
              <a:ea typeface="+mj-ea"/>
              <a:cs typeface="+mj-cs"/>
            </a:endParaRPr>
          </a:p>
        </p:txBody>
      </p:sp>
      <p:sp>
        <p:nvSpPr>
          <p:cNvPr id="15" name="Subtitle 2"/>
          <p:cNvSpPr txBox="1">
            <a:spLocks/>
          </p:cNvSpPr>
          <p:nvPr/>
        </p:nvSpPr>
        <p:spPr bwMode="gray">
          <a:xfrm>
            <a:off x="287338" y="3933825"/>
            <a:ext cx="8299450" cy="863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0" tIns="0" rIns="0" bIns="0"/>
          <a:lstStyle/>
          <a:p>
            <a:pPr>
              <a:spcBef>
                <a:spcPts val="600"/>
              </a:spcBef>
              <a:defRPr/>
            </a:pPr>
            <a:endParaRPr lang="cs-CZ" kern="0" dirty="0">
              <a:latin typeface="Trebuchet MS"/>
            </a:endParaRPr>
          </a:p>
          <a:p>
            <a:pPr>
              <a:spcBef>
                <a:spcPts val="600"/>
              </a:spcBef>
              <a:defRPr/>
            </a:pPr>
            <a:r>
              <a:rPr lang="cs-CZ" sz="1600" kern="0" dirty="0">
                <a:latin typeface="Trebuchet MS"/>
              </a:rPr>
              <a:t>BDO Advisory </a:t>
            </a:r>
            <a:r>
              <a:rPr lang="en-US" sz="1600" kern="0" dirty="0">
                <a:latin typeface="Trebuchet MS"/>
              </a:rPr>
              <a:t>s.r.o</a:t>
            </a:r>
            <a:r>
              <a:rPr lang="en-US" kern="0" dirty="0">
                <a:latin typeface="Trebuchet MS"/>
              </a:rPr>
              <a:t>.</a:t>
            </a:r>
            <a:endParaRPr lang="en-GB" kern="0" dirty="0">
              <a:latin typeface="Trebuchet MS"/>
            </a:endParaRPr>
          </a:p>
          <a:p>
            <a:pPr>
              <a:spcBef>
                <a:spcPct val="20000"/>
              </a:spcBef>
              <a:defRPr/>
            </a:pPr>
            <a:endParaRPr lang="en-GB" sz="1800" b="0" kern="0" dirty="0">
              <a:solidFill>
                <a:schemeClr val="accent1"/>
              </a:solidFill>
              <a:latin typeface="Trebuchet MS"/>
            </a:endParaRPr>
          </a:p>
        </p:txBody>
      </p:sp>
      <p:pic>
        <p:nvPicPr>
          <p:cNvPr id="8" name="Obrázek 7">
            <a:extLst>
              <a:ext uri="{FF2B5EF4-FFF2-40B4-BE49-F238E27FC236}">
                <a16:creationId xmlns:a16="http://schemas.microsoft.com/office/drawing/2014/main" id="{E13F78D8-976E-40CD-9C27-A312A8AA782D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10" name="Obrázek 9">
            <a:extLst>
              <a:ext uri="{FF2B5EF4-FFF2-40B4-BE49-F238E27FC236}">
                <a16:creationId xmlns:a16="http://schemas.microsoft.com/office/drawing/2014/main" id="{F0A4E426-7857-4357-82A1-371453A79C3E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F0730-54D4-4047-A55A-D29754AF14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Denní stacionáře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B589648-3174-4741-A022-EDA60CD4C5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Služba se poskytuje výhradně v ambulantní formě osobám, které mají sníženou soběstačnost z důvodu věku nebo zdravotního postižení a osobám s chronickým duševním onemocněním, jejichž situace vyžaduje pravidelnou pomoc jiné fyzické osoby.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Za poskytování služeb v denních stacionářích hradí osoby úhradu za základní činnosti v rozsahu stanoveném smlouvou.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Dostupní poskytovatelé: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en-US" sz="2000" kern="1200" dirty="0" err="1">
                <a:solidFill>
                  <a:srgbClr val="000000"/>
                </a:solidFill>
              </a:rPr>
              <a:t>Alzheimercentrum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Zlosyň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o.p.s</a:t>
            </a:r>
            <a:r>
              <a:rPr lang="en-US" sz="2000" kern="1200" dirty="0">
                <a:solidFill>
                  <a:srgbClr val="000000"/>
                </a:solidFill>
              </a:rPr>
              <a:t>.</a:t>
            </a:r>
            <a:r>
              <a:rPr lang="cs-CZ" sz="2000" kern="1200" dirty="0">
                <a:solidFill>
                  <a:srgbClr val="000000"/>
                </a:solidFill>
              </a:rPr>
              <a:t> (Vojkovice);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en-US" sz="2000" kern="1200" dirty="0" err="1">
                <a:solidFill>
                  <a:srgbClr val="000000"/>
                </a:solidFill>
              </a:rPr>
              <a:t>Dům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Kněžny</a:t>
            </a:r>
            <a:r>
              <a:rPr lang="en-US" sz="2000" kern="1200" dirty="0">
                <a:solidFill>
                  <a:srgbClr val="000000"/>
                </a:solidFill>
              </a:rPr>
              <a:t> Emmy ‒ </a:t>
            </a:r>
            <a:r>
              <a:rPr lang="en-US" sz="2000" kern="1200" dirty="0" err="1">
                <a:solidFill>
                  <a:srgbClr val="000000"/>
                </a:solidFill>
              </a:rPr>
              <a:t>domov</a:t>
            </a:r>
            <a:r>
              <a:rPr lang="en-US" sz="2000" kern="1200" dirty="0">
                <a:solidFill>
                  <a:srgbClr val="000000"/>
                </a:solidFill>
              </a:rPr>
              <a:t> pro </a:t>
            </a:r>
            <a:r>
              <a:rPr lang="en-US" sz="2000" kern="1200" dirty="0" err="1">
                <a:solidFill>
                  <a:srgbClr val="000000"/>
                </a:solidFill>
              </a:rPr>
              <a:t>seniory</a:t>
            </a:r>
            <a:r>
              <a:rPr lang="cs-CZ" sz="2000" kern="1200" dirty="0">
                <a:solidFill>
                  <a:srgbClr val="000000"/>
                </a:solidFill>
              </a:rPr>
              <a:t> (Neratovice);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Národní ústav duševního zdraví (Klecany).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9C27727-0B70-40BD-A446-A884665495D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10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CD6E83FC-2A6F-48DF-A41B-B1E818DF97D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52C6EE3-16BB-4ADF-B935-A9564B5BE626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06649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232525B-3832-4B21-9DDD-EA8900618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Domov pro seniory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879553D-E0A4-4F1E-BF8E-98C8B59E90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6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Služba se poskytuje výhradně v pobytové formě osobám, které mají sníženou soběstačnost zejména z důvodu věku, jejichž situace vyžaduje pravidelnou pomoc jiné fyzické osoby.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Za pobytové služby poskytované v domovech pro seniory hradí osoba úhradu za ubytování, stravu a za péči poskytovanou ve sjednaném rozsahu.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Dostupní poskytovatelé:</a:t>
            </a: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7710C26-4C94-42D4-A4F2-5AAD1AC7AD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11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AE9A0CF-A06F-428C-A8DA-43CC06F85D0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447E84C-D930-4618-9343-191D19F8848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4578F76A-FCD6-496E-9C1F-2D7CB116250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9084295"/>
              </p:ext>
            </p:extLst>
          </p:nvPr>
        </p:nvGraphicFramePr>
        <p:xfrm>
          <a:off x="499411" y="4035051"/>
          <a:ext cx="8145174" cy="21498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985659">
                  <a:extLst>
                    <a:ext uri="{9D8B030D-6E8A-4147-A177-3AD203B41FA5}">
                      <a16:colId xmlns:a16="http://schemas.microsoft.com/office/drawing/2014/main" val="3421480814"/>
                    </a:ext>
                  </a:extLst>
                </a:gridCol>
                <a:gridCol w="4159515">
                  <a:extLst>
                    <a:ext uri="{9D8B030D-6E8A-4147-A177-3AD203B41FA5}">
                      <a16:colId xmlns:a16="http://schemas.microsoft.com/office/drawing/2014/main" val="2667359142"/>
                    </a:ext>
                  </a:extLst>
                </a:gridCol>
              </a:tblGrid>
              <a:tr h="435473">
                <a:tc>
                  <a:txBody>
                    <a:bodyPr/>
                    <a:lstStyle/>
                    <a:p>
                      <a:pPr marL="263525" lvl="2" indent="-260350" algn="l" rtl="0" eaLnBrk="1" fontAlgn="base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</a:rPr>
                        <a:t>ČERVENÝ MLÝN VŠESTUDY, poskytovatel sociálních služeb (Veltrusy);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pro seniory Hortenzie (Bořanovice);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4515721"/>
                  </a:ext>
                </a:extLst>
              </a:tr>
              <a:tr h="435473"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Centrum seniorů Mělník, příspěvková organizace (Mělník);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Diakonie ČCE ‒ středisko v Krabčicích (Roudnice nad Labem);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63671733"/>
                  </a:ext>
                </a:extLst>
              </a:tr>
              <a:tr h="435473">
                <a:tc>
                  <a:txBody>
                    <a:bodyPr/>
                    <a:lstStyle/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Amfion</a:t>
                      </a: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sanatorium, s.r.o. (Mělník);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důchodců Roudnice nad Labem, příspěvková organizace (Roudnice nad Labem);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10479459"/>
                  </a:ext>
                </a:extLst>
              </a:tr>
              <a:tr h="468875">
                <a:tc>
                  <a:txBody>
                    <a:bodyPr/>
                    <a:lstStyle/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Dům Kněžny Emmy ‒ domov pro seniory (Neratovice);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pro seniory Ďáblice (Praha);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11481383"/>
                  </a:ext>
                </a:extLst>
              </a:tr>
              <a:tr h="309374">
                <a:tc>
                  <a:txBody>
                    <a:bodyPr/>
                    <a:lstStyle/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Senior-komplex s.r.o. (Lužec nad Vltavou, Mělník);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pro seniory Kobylisy (Praha).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40630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8446651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EAA3E7-4672-4529-86FA-95ED04A7A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Tísňová péče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83CA25D-9627-414E-9F83-D9F8CDDEF1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Služba se poskytuje výhradně jako terénní služba, určena osobám, jejichž zdraví nebo život jsou ve stálém a vysokém ohrožení tím, že se náhle zhorší jejich zdravotní stav nebo schopnosti.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Uživatelé služby jsou za pomoci elektronických zařízení v nepřetržitém hlasovém a elektronickém kontaktu s odborným personálem.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Za poskytování tísňové péče hradí osoby úhradu za základní činnosti v rozsahu stanoveném smlouvou.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V okolí města Veltrusy se nenacházejí žádná zařízení nabízející sociální službu tísňová péče. Ovšem s ohledem na charakter této sociální služby není podstatné, kde se zařízení poskytovatele nachází.</a:t>
            </a: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C10BA97-FDD0-4E70-9059-825F1EA9EB39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12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B2DBE070-6520-49A5-88F1-F940A9A5CC8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DB8ACC8-0A25-4471-B938-51C876C76580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534622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9407788-FA95-4AA5-8867-80359C374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Nízkoprahová zařízení pro děti a mládež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3959149-C080-4A1D-8DFF-9CA6F6A0BD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Služba se poskytuje v ambulantní, případně terénní formě dětem ve věku od 6 do 26 let, které jsou ohroženy společensky nežádoucími jevy.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Sociální služby v nízkoprahových zařízeních pro děti a mládež se poskytují bez úhrady nákladů.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Dostupní poskytovatelé: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Farní charita Kralupy nad Vltavou (Kralupy nad Vltavou).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FA32ACCE-77B6-4861-AF3F-2E5EFAFCECAD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13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E5D8B7DC-107E-4B79-9C69-D04EBD7F653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02630D0-5EAB-4099-B699-507CC2442C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3883630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678216-AF2A-4261-B19A-28CB62830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Domovy se zvláštním režimem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5D0A8F1-4022-467E-8803-104804406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Služba se poskytuje výhradně v pobytové formě osobám, které mají sníženou soběstačnost z důvodu chronického </a:t>
            </a:r>
            <a:r>
              <a:rPr lang="cs-CZ" sz="2000" kern="1200">
                <a:solidFill>
                  <a:srgbClr val="000000"/>
                </a:solidFill>
              </a:rPr>
              <a:t>duševního onemocnění nebo </a:t>
            </a:r>
            <a:r>
              <a:rPr lang="cs-CZ" sz="2000" kern="1200" dirty="0">
                <a:solidFill>
                  <a:srgbClr val="000000"/>
                </a:solidFill>
              </a:rPr>
              <a:t>závislosti na návykových látkách, a osobám se stařeckou, Alzheimerovou demencí a ostatními typy demencí, které mají sníženou soběstačnost z důvodu těchto onemocnění, jejichž situace vyžaduje pravidelnou pomoc jiné fyzické osoby.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Za pobytové služby poskytované v domovech se zvláštním režimem hradí osoba úhradu za ubytování, stravu a za péči poskytovanou ve sjednaném rozsahu.</a:t>
            </a: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11E38E6-AE37-4E22-AFDC-EF7DD33EC0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14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54B8951-AB12-4712-81FA-B67CDB0999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AA095AD3-252E-4557-8306-B01774C172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938949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6678216-AF2A-4261-B19A-28CB62830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Domovy se zvláštním režimem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E5D0A8F1-4022-467E-8803-1048044065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8355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Dostupní poskytovatelé:</a:t>
            </a:r>
          </a:p>
          <a:p>
            <a:pPr marL="3175" lvl="2" indent="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None/>
            </a:pPr>
            <a:endParaRPr lang="cs-CZ" sz="2000" kern="1200" dirty="0">
              <a:solidFill>
                <a:srgbClr val="000000"/>
              </a:solidFill>
            </a:endParaRP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11E38E6-AE37-4E22-AFDC-EF7DD33EC02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15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954B8951-AB12-4712-81FA-B67CDB09999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AA095AD3-252E-4557-8306-B01774C1726E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id="{5C7CC603-0F7C-4A01-A3DB-63718F9A218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42724809"/>
              </p:ext>
            </p:extLst>
          </p:nvPr>
        </p:nvGraphicFramePr>
        <p:xfrm>
          <a:off x="649286" y="2030807"/>
          <a:ext cx="8207376" cy="39635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688">
                  <a:extLst>
                    <a:ext uri="{9D8B030D-6E8A-4147-A177-3AD203B41FA5}">
                      <a16:colId xmlns:a16="http://schemas.microsoft.com/office/drawing/2014/main" val="3258008960"/>
                    </a:ext>
                  </a:extLst>
                </a:gridCol>
                <a:gridCol w="4103688">
                  <a:extLst>
                    <a:ext uri="{9D8B030D-6E8A-4147-A177-3AD203B41FA5}">
                      <a16:colId xmlns:a16="http://schemas.microsoft.com/office/drawing/2014/main" val="1307426996"/>
                    </a:ext>
                  </a:extLst>
                </a:gridCol>
              </a:tblGrid>
              <a:tr h="471196">
                <a:tc>
                  <a:txBody>
                    <a:bodyPr/>
                    <a:lstStyle/>
                    <a:p>
                      <a:pPr marL="263525" lvl="2" indent="-260350" algn="l" rtl="0" eaLnBrk="1" fontAlgn="base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 err="1">
                          <a:solidFill>
                            <a:srgbClr val="000000"/>
                          </a:solidFill>
                          <a:latin typeface="+mn-lt"/>
                        </a:rPr>
                        <a:t>Alzheimercentrum</a:t>
                      </a: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</a:rPr>
                        <a:t> Zlosyň o.p.s. (Vojkovice);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Národní ústav pro autismus, </a:t>
                      </a:r>
                      <a:r>
                        <a:rPr lang="cs-CZ" sz="1200" b="0" kern="120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z.ú</a:t>
                      </a: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 (Libčice nad Vltavou, Praha 8);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59348229"/>
                  </a:ext>
                </a:extLst>
              </a:tr>
              <a:tr h="471196"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Amfion</a:t>
                      </a: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sanatorium, s.r.o. (Mělník);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Diakonie ČCE ‒ středisko v Krabčicích (Krabčice);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43583896"/>
                  </a:ext>
                </a:extLst>
              </a:tr>
              <a:tr h="665218"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Centrum seniorů Mělník, příspěvková organizace (Mělník);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důchodců Roudnice nad Labem, příspěvková organizace (Roudnice nad Labem);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02432918"/>
                  </a:ext>
                </a:extLst>
              </a:tr>
              <a:tr h="471196"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Dům Kněžny Emmy ‒ domov pro seniory (Neratovice);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ALZHEIMER HOME </a:t>
                      </a:r>
                      <a:r>
                        <a:rPr lang="cs-CZ" sz="1200" b="0" kern="120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z.ú</a:t>
                      </a: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 (Praha);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466115"/>
                  </a:ext>
                </a:extLst>
              </a:tr>
              <a:tr h="471196"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Senior-komplex s.r.o. (Lužec nad Vltavou, Mělník);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pro seniory Ďáblice (Praha);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45261322"/>
                  </a:ext>
                </a:extLst>
              </a:tr>
              <a:tr h="471196"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Slaný, poskytovatel sociálních služeb (Slaný);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pro seniory Kobylisy (Praha);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62134913"/>
                  </a:ext>
                </a:extLst>
              </a:tr>
              <a:tr h="471196"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Alzheimer Roztoky u Prahy </a:t>
                      </a:r>
                      <a:r>
                        <a:rPr lang="cs-CZ" sz="1200" b="0" kern="120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z.ú</a:t>
                      </a: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 (Roztoky);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Oblastní spolek Českého červeného kříže Praha 9 (Praha);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02682523"/>
                  </a:ext>
                </a:extLst>
              </a:tr>
              <a:tr h="471196"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seniorů Fénix, s.r.o. (Horoměřice);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Font typeface="Arial" panose="020B0604020202020204" pitchFamily="34" charset="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Ústřední vojenská nemocnice Praha (Praha).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443880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715656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ulka 7">
            <a:extLst>
              <a:ext uri="{FF2B5EF4-FFF2-40B4-BE49-F238E27FC236}">
                <a16:creationId xmlns:a16="http://schemas.microsoft.com/office/drawing/2014/main" id="{AC17EEAE-7952-4B0D-ACDC-6AF0C2250B0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3948963"/>
              </p:ext>
            </p:extLst>
          </p:nvPr>
        </p:nvGraphicFramePr>
        <p:xfrm>
          <a:off x="468313" y="4590900"/>
          <a:ext cx="8207374" cy="1645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03687">
                  <a:extLst>
                    <a:ext uri="{9D8B030D-6E8A-4147-A177-3AD203B41FA5}">
                      <a16:colId xmlns:a16="http://schemas.microsoft.com/office/drawing/2014/main" val="3119905717"/>
                    </a:ext>
                  </a:extLst>
                </a:gridCol>
                <a:gridCol w="4103687">
                  <a:extLst>
                    <a:ext uri="{9D8B030D-6E8A-4147-A177-3AD203B41FA5}">
                      <a16:colId xmlns:a16="http://schemas.microsoft.com/office/drawing/2014/main" val="3590531845"/>
                    </a:ext>
                  </a:extLst>
                </a:gridCol>
              </a:tblGrid>
              <a:tr h="1540460">
                <a:tc>
                  <a:txBody>
                    <a:bodyPr/>
                    <a:lstStyle/>
                    <a:p>
                      <a:pPr marL="263525" lvl="2" indent="-260350" algn="l" rtl="0" eaLnBrk="1" fontAlgn="base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</a:rPr>
                        <a:t>Centrum seniorů Mělník, příspěvková organizace (Mělník);</a:t>
                      </a:r>
                    </a:p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Sociální služby města Kralupy nad Vltavou, příspěvková organizace (Kralupy nad Vltavou);</a:t>
                      </a:r>
                    </a:p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Domov pro seniory Kladno (Kladno);</a:t>
                      </a:r>
                    </a:p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Vítej ... o.p.s. (Hřebeč);</a:t>
                      </a:r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Blip>
                          <a:blip r:embed="rId2"/>
                        </a:buBlip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Národní ústav pro autismus, </a:t>
                      </a:r>
                      <a:r>
                        <a:rPr lang="cs-CZ" sz="1200" b="0" kern="1200" dirty="0" err="1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z.ú</a:t>
                      </a: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. (Praha);</a:t>
                      </a:r>
                    </a:p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Centrum sociálních služeb Nebušice (Praha);</a:t>
                      </a:r>
                    </a:p>
                    <a:p>
                      <a:pPr marL="263525" marR="0" lvl="2" indent="-26035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1200"/>
                        </a:spcBef>
                        <a:spcAft>
                          <a:spcPts val="0"/>
                        </a:spcAft>
                        <a:buClrTx/>
                        <a:buSzPct val="140000"/>
                        <a:buFontTx/>
                        <a:buBlip>
                          <a:blip r:embed="rId2"/>
                        </a:buBlip>
                        <a:tabLst/>
                        <a:defRPr/>
                      </a:pPr>
                      <a:r>
                        <a:rPr lang="cs-CZ" sz="1200" b="0" kern="1200" dirty="0">
                          <a:solidFill>
                            <a:srgbClr val="000000"/>
                          </a:solidFill>
                          <a:latin typeface="+mn-lt"/>
                          <a:ea typeface="+mn-ea"/>
                          <a:cs typeface="+mn-cs"/>
                        </a:rPr>
                        <a:t>Pečovatelské centrum Praha 7 (Praha).</a:t>
                      </a:r>
                    </a:p>
                    <a:p>
                      <a:pPr marL="263525" lvl="2" indent="-260350" algn="l" defTabSz="914400" rtl="0" eaLnBrk="1" fontAlgn="base" latinLnBrk="0" hangingPunct="1">
                        <a:spcBef>
                          <a:spcPts val="1200"/>
                        </a:spcBef>
                        <a:spcAft>
                          <a:spcPts val="0"/>
                        </a:spcAft>
                        <a:buSzPct val="140000"/>
                        <a:buBlip>
                          <a:blip r:embed="rId2"/>
                        </a:buBlip>
                      </a:pPr>
                      <a:endParaRPr lang="cs-CZ" sz="1200" b="0" kern="1200" dirty="0">
                        <a:solidFill>
                          <a:srgbClr val="00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8013870"/>
                  </a:ext>
                </a:extLst>
              </a:tr>
            </a:tbl>
          </a:graphicData>
        </a:graphic>
      </p:graphicFrame>
      <p:sp>
        <p:nvSpPr>
          <p:cNvPr id="2" name="Nadpis 1">
            <a:extLst>
              <a:ext uri="{FF2B5EF4-FFF2-40B4-BE49-F238E27FC236}">
                <a16:creationId xmlns:a16="http://schemas.microsoft.com/office/drawing/2014/main" id="{EF959C89-CE30-40FE-B536-88C9680EAB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Odlehčovací služby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5A1C0872-4333-4E24-B786-4533B1DB81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Služba se poskytuje v terénní, ambulantní nebo pobytové formě osobám, které mají sníženou soběstačnost z důvodu věku, chronického onemocnění nebo zdravotního postižení, o které je jinak pečováno v jejich přirozeném sociálním prostředí. 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Cílem služby je umožnit pečující fyzické osobě nezbytný odpočinek.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Za poskytování odlehčovacích služeb hradí osoby úhradu za základní činnosti v rozsahu stanoveném smlouvou.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Dostupní poskytovatelé:</a:t>
            </a:r>
          </a:p>
          <a:p>
            <a:pPr marL="3175" lvl="2" indent="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None/>
            </a:pPr>
            <a:endParaRPr lang="cs-CZ" sz="2000" kern="1200" dirty="0">
              <a:solidFill>
                <a:srgbClr val="000000"/>
              </a:solidFill>
            </a:endParaRP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EE4929F-03D5-44CA-9994-11A9F7E9AFEE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16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D12F01F1-16B4-4118-A7BB-59E77B461B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02882A31-8B9D-449C-850B-94D3E6BDAC0A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436653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8FF50F3-491D-4BC6-9367-1F17B54F4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Terénní programy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0D3FDB37-CE7E-4276-8A4A-6C5318B09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Služba se poskytuje výhradně v terénní formě osobám, které vedou rizikový způsob života nebo jsou tímto způsobem života ohroženy. 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Terénní programy se poskytují bez úhrady nákladů.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V současnosti žádní dostupní poskytovatelé.</a:t>
            </a: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73A2746-37E8-495C-8A70-36E01212E053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17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7EFEA9AD-36CF-4197-BAAD-6CA462013E26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46C265E9-875A-47CD-882C-49799D8A0E2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926038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6"/>
          <p:cNvSpPr>
            <a:spLocks noChangeArrowheads="1"/>
          </p:cNvSpPr>
          <p:nvPr/>
        </p:nvSpPr>
        <p:spPr bwMode="gray">
          <a:xfrm>
            <a:off x="0" y="288925"/>
            <a:ext cx="8856663" cy="5346700"/>
          </a:xfrm>
          <a:prstGeom prst="rect">
            <a:avLst/>
          </a:prstGeom>
          <a:solidFill>
            <a:srgbClr val="2EAFA4"/>
          </a:solidFill>
          <a:ln w="25400">
            <a:noFill/>
            <a:miter lim="800000"/>
            <a:headEnd/>
            <a:tailEnd type="none" w="lg" len="med"/>
          </a:ln>
        </p:spPr>
        <p:txBody>
          <a:bodyPr wrap="none" lIns="0" tIns="0" rIns="0" bIns="0" anchor="ctr"/>
          <a:lstStyle/>
          <a:p>
            <a:pPr algn="ctr"/>
            <a:endParaRPr lang="en-US" dirty="0"/>
          </a:p>
        </p:txBody>
      </p:sp>
      <p:sp>
        <p:nvSpPr>
          <p:cNvPr id="24579" name="Freeform 7"/>
          <p:cNvSpPr>
            <a:spLocks noChangeAspect="1"/>
          </p:cNvSpPr>
          <p:nvPr/>
        </p:nvSpPr>
        <p:spPr bwMode="gray">
          <a:xfrm>
            <a:off x="287338" y="5030788"/>
            <a:ext cx="161925" cy="1827212"/>
          </a:xfrm>
          <a:custGeom>
            <a:avLst/>
            <a:gdLst>
              <a:gd name="T0" fmla="*/ 2147483647 w 120"/>
              <a:gd name="T1" fmla="*/ 0 h 1354"/>
              <a:gd name="T2" fmla="*/ 2147483647 w 120"/>
              <a:gd name="T3" fmla="*/ 2147483647 h 1354"/>
              <a:gd name="T4" fmla="*/ 0 w 120"/>
              <a:gd name="T5" fmla="*/ 2147483647 h 1354"/>
              <a:gd name="T6" fmla="*/ 0 w 120"/>
              <a:gd name="T7" fmla="*/ 2147483647 h 1354"/>
              <a:gd name="T8" fmla="*/ 2147483647 w 120"/>
              <a:gd name="T9" fmla="*/ 0 h 1354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"/>
              <a:gd name="T16" fmla="*/ 0 h 1354"/>
              <a:gd name="T17" fmla="*/ 120 w 120"/>
              <a:gd name="T18" fmla="*/ 1354 h 1354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" h="1354">
                <a:moveTo>
                  <a:pt x="120" y="0"/>
                </a:moveTo>
                <a:lnTo>
                  <a:pt x="120" y="1354"/>
                </a:lnTo>
                <a:lnTo>
                  <a:pt x="0" y="1354"/>
                </a:lnTo>
                <a:lnTo>
                  <a:pt x="0" y="85"/>
                </a:lnTo>
                <a:lnTo>
                  <a:pt x="120" y="0"/>
                </a:lnTo>
                <a:close/>
              </a:path>
            </a:pathLst>
          </a:custGeom>
          <a:solidFill>
            <a:srgbClr val="EC1C3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 dirty="0"/>
          </a:p>
        </p:txBody>
      </p:sp>
      <p:sp>
        <p:nvSpPr>
          <p:cNvPr id="24580" name="Freeform 8"/>
          <p:cNvSpPr>
            <a:spLocks noChangeAspect="1"/>
          </p:cNvSpPr>
          <p:nvPr/>
        </p:nvSpPr>
        <p:spPr bwMode="gray">
          <a:xfrm>
            <a:off x="287338" y="0"/>
            <a:ext cx="161925" cy="898525"/>
          </a:xfrm>
          <a:custGeom>
            <a:avLst/>
            <a:gdLst>
              <a:gd name="T0" fmla="*/ 2147483647 w 120"/>
              <a:gd name="T1" fmla="*/ 2147483647 h 666"/>
              <a:gd name="T2" fmla="*/ 2147483647 w 120"/>
              <a:gd name="T3" fmla="*/ 0 h 666"/>
              <a:gd name="T4" fmla="*/ 0 w 120"/>
              <a:gd name="T5" fmla="*/ 0 h 666"/>
              <a:gd name="T6" fmla="*/ 0 w 120"/>
              <a:gd name="T7" fmla="*/ 2147483647 h 666"/>
              <a:gd name="T8" fmla="*/ 2147483647 w 120"/>
              <a:gd name="T9" fmla="*/ 2147483647 h 66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0"/>
              <a:gd name="T16" fmla="*/ 0 h 666"/>
              <a:gd name="T17" fmla="*/ 120 w 120"/>
              <a:gd name="T18" fmla="*/ 666 h 66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0" h="666">
                <a:moveTo>
                  <a:pt x="120" y="581"/>
                </a:moveTo>
                <a:lnTo>
                  <a:pt x="120" y="0"/>
                </a:lnTo>
                <a:lnTo>
                  <a:pt x="0" y="0"/>
                </a:lnTo>
                <a:lnTo>
                  <a:pt x="0" y="666"/>
                </a:lnTo>
                <a:lnTo>
                  <a:pt x="120" y="581"/>
                </a:lnTo>
                <a:close/>
              </a:path>
            </a:pathLst>
          </a:custGeom>
          <a:solidFill>
            <a:srgbClr val="EC1C3C"/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cs-CZ" dirty="0"/>
          </a:p>
        </p:txBody>
      </p:sp>
      <p:sp>
        <p:nvSpPr>
          <p:cNvPr id="24581" name="Rectangle 10"/>
          <p:cNvSpPr>
            <a:spLocks noChangeArrowheads="1"/>
          </p:cNvSpPr>
          <p:nvPr/>
        </p:nvSpPr>
        <p:spPr bwMode="gray">
          <a:xfrm>
            <a:off x="287338" y="1379538"/>
            <a:ext cx="8299450" cy="5254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>
              <a:lnSpc>
                <a:spcPct val="105000"/>
              </a:lnSpc>
            </a:pPr>
            <a:endParaRPr lang="cs-CZ" sz="3000" dirty="0"/>
          </a:p>
        </p:txBody>
      </p:sp>
      <p:sp>
        <p:nvSpPr>
          <p:cNvPr id="24582" name="Rectangle 11"/>
          <p:cNvSpPr>
            <a:spLocks noChangeArrowheads="1"/>
          </p:cNvSpPr>
          <p:nvPr/>
        </p:nvSpPr>
        <p:spPr bwMode="gray">
          <a:xfrm>
            <a:off x="287338" y="1060450"/>
            <a:ext cx="4444682" cy="750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588" lvl="1" algn="just">
              <a:spcBef>
                <a:spcPts val="600"/>
              </a:spcBef>
            </a:pPr>
            <a:r>
              <a:rPr lang="cs-CZ" b="0" dirty="0"/>
              <a:t>Všem zapojeným osobám děkujeme za spolupráci</a:t>
            </a:r>
            <a:r>
              <a:rPr lang="cs-CZ" sz="1100" b="0" dirty="0"/>
              <a:t>.</a:t>
            </a:r>
          </a:p>
        </p:txBody>
      </p:sp>
      <p:sp>
        <p:nvSpPr>
          <p:cNvPr id="24583" name="TextovéPole 8"/>
          <p:cNvSpPr txBox="1">
            <a:spLocks noChangeArrowheads="1"/>
          </p:cNvSpPr>
          <p:nvPr/>
        </p:nvSpPr>
        <p:spPr bwMode="auto">
          <a:xfrm>
            <a:off x="287338" y="3892103"/>
            <a:ext cx="4332287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rIns="0">
            <a:spAutoFit/>
          </a:bodyPr>
          <a:lstStyle/>
          <a:p>
            <a:pPr algn="just"/>
            <a:r>
              <a:rPr lang="cs-CZ" sz="800" dirty="0"/>
              <a:t>BDO Advisory s.r.o., česká společnost s ručením omezeným je členem BDO International Limited (společnosti s ručením omezeným registrované ve Velké Británii) a je součástí mezinárodní sítě nezávislých členských firem BDO.</a:t>
            </a:r>
          </a:p>
          <a:p>
            <a:pPr algn="just"/>
            <a:br>
              <a:rPr lang="cs-CZ" sz="800" dirty="0"/>
            </a:br>
            <a:r>
              <a:rPr lang="cs-CZ" sz="800" dirty="0"/>
              <a:t>BDO je obchodní značka sítě BDO a každé členské firmy.</a:t>
            </a:r>
          </a:p>
        </p:txBody>
      </p:sp>
      <p:sp>
        <p:nvSpPr>
          <p:cNvPr id="24584" name="Rectangle 11"/>
          <p:cNvSpPr>
            <a:spLocks noChangeArrowheads="1"/>
          </p:cNvSpPr>
          <p:nvPr/>
        </p:nvSpPr>
        <p:spPr bwMode="gray">
          <a:xfrm>
            <a:off x="287338" y="2124075"/>
            <a:ext cx="4332287" cy="733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588" lvl="1">
              <a:spcBef>
                <a:spcPct val="40000"/>
              </a:spcBef>
            </a:pPr>
            <a:r>
              <a:rPr lang="cs-CZ" sz="1200" dirty="0"/>
              <a:t>KONTAKT:</a:t>
            </a:r>
            <a:endParaRPr lang="cs-CZ" sz="1200" b="0" dirty="0"/>
          </a:p>
          <a:p>
            <a:pPr marL="0" lvl="1" indent="1588" eaLnBrk="1" hangingPunct="1">
              <a:lnSpc>
                <a:spcPct val="110000"/>
              </a:lnSpc>
              <a:spcBef>
                <a:spcPts val="1200"/>
              </a:spcBef>
            </a:pPr>
            <a:r>
              <a:rPr lang="cs-CZ" sz="1200" b="0" dirty="0"/>
              <a:t>Ing. Karolína Kostelecká</a:t>
            </a:r>
            <a:br>
              <a:rPr lang="cs-CZ" sz="1200" b="0" dirty="0"/>
            </a:br>
            <a:r>
              <a:rPr lang="cs-CZ" sz="1200" b="0" dirty="0" err="1"/>
              <a:t>Consultant</a:t>
            </a:r>
            <a:endParaRPr lang="cs-CZ" sz="1200" b="0" dirty="0"/>
          </a:p>
          <a:p>
            <a:pPr marL="0" lvl="2" indent="0" eaLnBrk="1" hangingPunct="1">
              <a:lnSpc>
                <a:spcPct val="110000"/>
              </a:lnSpc>
              <a:buFontTx/>
              <a:buNone/>
              <a:tabLst>
                <a:tab pos="723900" algn="l"/>
              </a:tabLst>
              <a:defRPr/>
            </a:pPr>
            <a:r>
              <a:rPr lang="cs-CZ" sz="1200" b="0" dirty="0"/>
              <a:t>Mobil</a:t>
            </a:r>
            <a:r>
              <a:rPr lang="nb-NO" sz="1200" b="0" dirty="0"/>
              <a:t>:	</a:t>
            </a:r>
            <a:r>
              <a:rPr lang="en-US" sz="1200" b="0" dirty="0"/>
              <a:t>+420 734 165 058</a:t>
            </a:r>
            <a:br>
              <a:rPr lang="cs-CZ" sz="1200" b="0" dirty="0"/>
            </a:br>
            <a:r>
              <a:rPr lang="cs-CZ" sz="1200" b="0" dirty="0"/>
              <a:t>E-mail:	karolina.kostelecka@bdo.cz</a:t>
            </a:r>
          </a:p>
          <a:p>
            <a:pPr marL="0" lvl="1" indent="1588" eaLnBrk="1" hangingPunct="1"/>
            <a:endParaRPr lang="cs-CZ" sz="1100" dirty="0"/>
          </a:p>
        </p:txBody>
      </p:sp>
      <p:sp>
        <p:nvSpPr>
          <p:cNvPr id="24585" name="Rectangle 11"/>
          <p:cNvSpPr>
            <a:spLocks noChangeArrowheads="1"/>
          </p:cNvSpPr>
          <p:nvPr/>
        </p:nvSpPr>
        <p:spPr bwMode="gray">
          <a:xfrm>
            <a:off x="287338" y="4743450"/>
            <a:ext cx="4332287" cy="190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pPr marL="1588" lvl="1">
              <a:spcBef>
                <a:spcPct val="40000"/>
              </a:spcBef>
            </a:pPr>
            <a:r>
              <a:rPr lang="cs-CZ" sz="1100" b="0" dirty="0"/>
              <a:t>www.bdo.cz</a:t>
            </a:r>
          </a:p>
        </p:txBody>
      </p:sp>
      <p:pic>
        <p:nvPicPr>
          <p:cNvPr id="10" name="Obrázek 9">
            <a:extLst>
              <a:ext uri="{FF2B5EF4-FFF2-40B4-BE49-F238E27FC236}">
                <a16:creationId xmlns:a16="http://schemas.microsoft.com/office/drawing/2014/main" id="{42AED95A-2CFD-4E36-8B43-D57042A8474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11" name="Obrázek 10">
            <a:extLst>
              <a:ext uri="{FF2B5EF4-FFF2-40B4-BE49-F238E27FC236}">
                <a16:creationId xmlns:a16="http://schemas.microsoft.com/office/drawing/2014/main" id="{30771514-A855-4B71-82DF-C5E0E5518F41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/>
          <a:p>
            <a:r>
              <a:rPr lang="cs-CZ" dirty="0"/>
              <a:t>Strana</a:t>
            </a:r>
            <a:r>
              <a:rPr lang="en-GB" dirty="0"/>
              <a:t> </a:t>
            </a:r>
            <a:fld id="{1E707918-8120-48AD-A8A4-6D53B405FD52}" type="slidenum">
              <a:rPr lang="en-GB" smtClean="0"/>
              <a:pPr/>
              <a:t>2</a:t>
            </a:fld>
            <a:endParaRPr lang="en-GB" dirty="0"/>
          </a:p>
        </p:txBody>
      </p:sp>
      <p:sp>
        <p:nvSpPr>
          <p:cNvPr id="5126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dirty="0"/>
              <a:t>Obsah</a:t>
            </a:r>
            <a:endParaRPr lang="en-GB" dirty="0"/>
          </a:p>
        </p:txBody>
      </p:sp>
      <p:sp>
        <p:nvSpPr>
          <p:cNvPr id="5127" name="Rectangle 10"/>
          <p:cNvSpPr>
            <a:spLocks noGrp="1" noChangeArrowheads="1"/>
          </p:cNvSpPr>
          <p:nvPr>
            <p:ph type="body" sz="half" idx="1"/>
          </p:nvPr>
        </p:nvSpPr>
        <p:spPr>
          <a:xfrm>
            <a:off x="287337" y="2048911"/>
            <a:ext cx="6853691" cy="3813175"/>
          </a:xfrm>
        </p:spPr>
        <p:txBody>
          <a:bodyPr/>
          <a:lstStyle/>
          <a:p>
            <a:pPr>
              <a:spcBef>
                <a:spcPts val="1200"/>
              </a:spcBef>
            </a:pPr>
            <a:r>
              <a:rPr lang="cs-CZ" sz="2000" b="0" dirty="0">
                <a:solidFill>
                  <a:schemeClr val="tx1"/>
                </a:solidFill>
              </a:rPr>
              <a:t>Účel setkání</a:t>
            </a:r>
          </a:p>
          <a:p>
            <a:pPr>
              <a:spcBef>
                <a:spcPts val="1200"/>
              </a:spcBef>
            </a:pPr>
            <a:r>
              <a:rPr lang="cs-CZ" sz="2000" b="0" dirty="0">
                <a:solidFill>
                  <a:schemeClr val="tx1"/>
                </a:solidFill>
              </a:rPr>
              <a:t>Vymezení sociálních služeb </a:t>
            </a:r>
          </a:p>
          <a:p>
            <a:pPr>
              <a:spcBef>
                <a:spcPts val="1200"/>
              </a:spcBef>
            </a:pPr>
            <a:r>
              <a:rPr lang="cs-CZ" sz="2000" b="0" dirty="0">
                <a:solidFill>
                  <a:schemeClr val="tx1"/>
                </a:solidFill>
              </a:rPr>
              <a:t>Nejpotřebnější cílové skupiny</a:t>
            </a:r>
          </a:p>
          <a:p>
            <a:pPr>
              <a:spcBef>
                <a:spcPts val="1200"/>
              </a:spcBef>
            </a:pPr>
            <a:r>
              <a:rPr lang="cs-CZ" sz="2000" b="0" dirty="0">
                <a:solidFill>
                  <a:schemeClr val="tx1"/>
                </a:solidFill>
              </a:rPr>
              <a:t>Nejpotřebnější sociální služby</a:t>
            </a:r>
            <a:endParaRPr lang="cs-CZ" sz="1800" b="0" dirty="0">
              <a:solidFill>
                <a:schemeClr val="tx1"/>
              </a:solidFill>
            </a:endParaRPr>
          </a:p>
          <a:p>
            <a:pPr>
              <a:spcBef>
                <a:spcPts val="1200"/>
              </a:spcBef>
            </a:pPr>
            <a:endParaRPr lang="cs-CZ" sz="1400" b="0" dirty="0">
              <a:solidFill>
                <a:srgbClr val="404040"/>
              </a:solidFill>
            </a:endParaRPr>
          </a:p>
          <a:p>
            <a:pPr>
              <a:spcBef>
                <a:spcPts val="1200"/>
              </a:spcBef>
            </a:pPr>
            <a:endParaRPr lang="cs-CZ" sz="1400" b="0" dirty="0">
              <a:solidFill>
                <a:srgbClr val="404040"/>
              </a:solidFill>
            </a:endParaRPr>
          </a:p>
          <a:p>
            <a:pPr eaLnBrk="1" hangingPunct="1"/>
            <a:endParaRPr lang="en-US" sz="1100" dirty="0">
              <a:solidFill>
                <a:srgbClr val="404040"/>
              </a:solidFill>
            </a:endParaRP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B2D361E6-4935-4612-B600-071CCDF8FD8E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6" name="Obrázek 5">
            <a:extLst>
              <a:ext uri="{FF2B5EF4-FFF2-40B4-BE49-F238E27FC236}">
                <a16:creationId xmlns:a16="http://schemas.microsoft.com/office/drawing/2014/main" id="{12818FF4-2527-41E3-AA71-3E52DC7BB41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6195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Zástupný symbol pro číslo snímku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 dirty="0"/>
              <a:t>Strana</a:t>
            </a:r>
            <a:r>
              <a:rPr lang="en-GB" dirty="0"/>
              <a:t> </a:t>
            </a:r>
            <a:fld id="{1CA4CD78-F07E-4FC6-9FE2-E99E92126422}" type="slidenum">
              <a:rPr lang="en-GB" smtClean="0"/>
              <a:pPr>
                <a:defRPr/>
              </a:pPr>
              <a:t>3</a:t>
            </a:fld>
            <a:endParaRPr lang="en-GB" dirty="0"/>
          </a:p>
        </p:txBody>
      </p:sp>
      <p:sp>
        <p:nvSpPr>
          <p:cNvPr id="8" name="Nadpis 1"/>
          <p:cNvSpPr txBox="1">
            <a:spLocks/>
          </p:cNvSpPr>
          <p:nvPr/>
        </p:nvSpPr>
        <p:spPr bwMode="auto">
          <a:xfrm>
            <a:off x="287338" y="673100"/>
            <a:ext cx="8569325" cy="971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ED1A3B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ED1A3B"/>
                </a:solidFill>
                <a:latin typeface="Trebuchet MS" pitchFamily="34" charset="0"/>
              </a:defRPr>
            </a:lvl2pPr>
            <a:lvl3pPr algn="l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ED1A3B"/>
                </a:solidFill>
                <a:latin typeface="Trebuchet MS" pitchFamily="34" charset="0"/>
              </a:defRPr>
            </a:lvl3pPr>
            <a:lvl4pPr algn="l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ED1A3B"/>
                </a:solidFill>
                <a:latin typeface="Trebuchet MS" pitchFamily="34" charset="0"/>
              </a:defRPr>
            </a:lvl4pPr>
            <a:lvl5pPr algn="l" rtl="0" eaLnBrk="0" fontAlgn="base" hangingPunct="0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ED1A3B"/>
                </a:solidFill>
                <a:latin typeface="Trebuchet MS" pitchFamily="34" charset="0"/>
              </a:defRPr>
            </a:lvl5pPr>
            <a:lvl6pPr marL="457200" algn="l" rtl="0" fontAlgn="base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ED1A3B"/>
                </a:solidFill>
                <a:latin typeface="Trebuchet MS" pitchFamily="34" charset="0"/>
              </a:defRPr>
            </a:lvl6pPr>
            <a:lvl7pPr marL="914400" algn="l" rtl="0" fontAlgn="base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ED1A3B"/>
                </a:solidFill>
                <a:latin typeface="Trebuchet MS" pitchFamily="34" charset="0"/>
              </a:defRPr>
            </a:lvl7pPr>
            <a:lvl8pPr marL="1371600" algn="l" rtl="0" fontAlgn="base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ED1A3B"/>
                </a:solidFill>
                <a:latin typeface="Trebuchet MS" pitchFamily="34" charset="0"/>
              </a:defRPr>
            </a:lvl8pPr>
            <a:lvl9pPr marL="1828800" algn="l" rtl="0" fontAlgn="base">
              <a:lnSpc>
                <a:spcPct val="105000"/>
              </a:lnSpc>
              <a:spcBef>
                <a:spcPct val="0"/>
              </a:spcBef>
              <a:spcAft>
                <a:spcPct val="0"/>
              </a:spcAft>
              <a:defRPr sz="2800" b="1">
                <a:solidFill>
                  <a:srgbClr val="ED1A3B"/>
                </a:solidFill>
                <a:latin typeface="Trebuchet MS" pitchFamily="34" charset="0"/>
              </a:defRPr>
            </a:lvl9pPr>
          </a:lstStyle>
          <a:p>
            <a:pPr indent="-51435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</a:pPr>
            <a:r>
              <a:rPr lang="cs-CZ" kern="0" dirty="0"/>
              <a:t>Proč se zde dnes setkáváme?</a:t>
            </a:r>
            <a:br>
              <a:rPr lang="cs-CZ" kern="0" dirty="0"/>
            </a:br>
            <a:endParaRPr lang="cs-CZ" kern="0" dirty="0">
              <a:solidFill>
                <a:schemeClr val="accent6"/>
              </a:solidFill>
            </a:endParaRPr>
          </a:p>
        </p:txBody>
      </p:sp>
      <p:sp>
        <p:nvSpPr>
          <p:cNvPr id="9" name="Zástupný symbol pro číslo snímku 5"/>
          <p:cNvSpPr txBox="1">
            <a:spLocks/>
          </p:cNvSpPr>
          <p:nvPr/>
        </p:nvSpPr>
        <p:spPr bwMode="auto">
          <a:xfrm>
            <a:off x="649288" y="6486525"/>
            <a:ext cx="2133600" cy="165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2pPr>
            <a:lvl3pPr marL="11430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3pPr>
            <a:lvl4pPr marL="16002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4pPr>
            <a:lvl5pPr marL="2057400" indent="-228600" algn="l" rtl="0" eaLnBrk="0" fontAlgn="base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1400" b="1" kern="1200">
                <a:solidFill>
                  <a:schemeClr val="bg1"/>
                </a:solidFill>
                <a:latin typeface="Trebuchet MS" pitchFamily="34" charset="0"/>
                <a:ea typeface="+mn-ea"/>
                <a:cs typeface="+mn-cs"/>
              </a:defRPr>
            </a:lvl9pPr>
          </a:lstStyle>
          <a:p>
            <a:r>
              <a:rPr lang="cs-CZ" sz="1000" b="0" dirty="0">
                <a:solidFill>
                  <a:schemeClr val="accent1"/>
                </a:solidFill>
              </a:rPr>
              <a:t>Strana</a:t>
            </a:r>
            <a:r>
              <a:rPr lang="en-GB" sz="1000" b="0" dirty="0">
                <a:solidFill>
                  <a:schemeClr val="accent1"/>
                </a:solidFill>
              </a:rPr>
              <a:t> </a:t>
            </a:r>
            <a:fld id="{1E707918-8120-48AD-A8A4-6D53B405FD52}" type="slidenum">
              <a:rPr lang="en-GB" sz="1000" b="0" smtClean="0">
                <a:solidFill>
                  <a:schemeClr val="accent1"/>
                </a:solidFill>
              </a:rPr>
              <a:pPr/>
              <a:t>3</a:t>
            </a:fld>
            <a:endParaRPr lang="en-GB" sz="1000" b="0" dirty="0">
              <a:solidFill>
                <a:schemeClr val="accent1"/>
              </a:solidFill>
            </a:endParaRPr>
          </a:p>
        </p:txBody>
      </p:sp>
      <p:sp>
        <p:nvSpPr>
          <p:cNvPr id="10" name="Obdélník 9"/>
          <p:cNvSpPr/>
          <p:nvPr/>
        </p:nvSpPr>
        <p:spPr>
          <a:xfrm>
            <a:off x="287337" y="1460034"/>
            <a:ext cx="8569325" cy="2246769"/>
          </a:xfrm>
          <a:prstGeom prst="rect">
            <a:avLst/>
          </a:prstGeom>
        </p:spPr>
        <p:txBody>
          <a:bodyPr wrap="square" lIns="0" rIns="0">
            <a:spAutoFit/>
          </a:bodyPr>
          <a:lstStyle/>
          <a:p>
            <a:pPr marL="263525" lvl="2" indent="-260350" algn="just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dirty="0">
                <a:solidFill>
                  <a:schemeClr val="tx1"/>
                </a:solidFill>
                <a:latin typeface="+mn-lt"/>
              </a:rPr>
              <a:t>Zjištění potřebnosti sociálních služeb ve městě Veltrusy.</a:t>
            </a:r>
          </a:p>
          <a:p>
            <a:pPr marL="263525" lvl="2" indent="-260350" algn="just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b="0" dirty="0">
                <a:solidFill>
                  <a:schemeClr val="tx1"/>
                </a:solidFill>
                <a:latin typeface="+mn-lt"/>
              </a:rPr>
              <a:t>V souvislosti s realizací </a:t>
            </a:r>
            <a:r>
              <a:rPr lang="cs-CZ" sz="2000" dirty="0">
                <a:solidFill>
                  <a:schemeClr val="tx1"/>
                </a:solidFill>
                <a:latin typeface="+mn-lt"/>
              </a:rPr>
              <a:t>Studie potřebnosti a stanovení rozsahu sociálních služeb.</a:t>
            </a:r>
          </a:p>
          <a:p>
            <a:pPr marL="720725" lvl="3" indent="-260350" algn="just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b="0" dirty="0">
                <a:solidFill>
                  <a:schemeClr val="tx1"/>
                </a:solidFill>
                <a:latin typeface="+mn-lt"/>
              </a:rPr>
              <a:t>Zpracovává se v rámci projektu </a:t>
            </a:r>
            <a:r>
              <a:rPr lang="cs-CZ" sz="2000" dirty="0">
                <a:solidFill>
                  <a:schemeClr val="tx1"/>
                </a:solidFill>
                <a:latin typeface="+mn-lt"/>
              </a:rPr>
              <a:t>„Moderní a otevřený úřad Veltrusy“ </a:t>
            </a:r>
            <a:r>
              <a:rPr lang="cs-CZ" sz="2000" b="0" dirty="0">
                <a:solidFill>
                  <a:schemeClr val="tx1"/>
                </a:solidFill>
                <a:latin typeface="+mn-lt"/>
              </a:rPr>
              <a:t>financovaného z prostředků Evropského sociálního fondu prostřednictvím Operačního programu Zaměstnanost.</a:t>
            </a:r>
          </a:p>
        </p:txBody>
      </p:sp>
      <p:sp>
        <p:nvSpPr>
          <p:cNvPr id="11" name="Obdélník 10"/>
          <p:cNvSpPr/>
          <p:nvPr/>
        </p:nvSpPr>
        <p:spPr>
          <a:xfrm>
            <a:off x="4571999" y="4274581"/>
            <a:ext cx="428466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Bef>
                <a:spcPts val="1200"/>
              </a:spcBef>
            </a:pPr>
            <a:endParaRPr lang="cs-CZ" b="0" dirty="0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id="{C5B622A1-3FEA-47CB-8964-337C8F93610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12" name="Obrázek 11">
            <a:extLst>
              <a:ext uri="{FF2B5EF4-FFF2-40B4-BE49-F238E27FC236}">
                <a16:creationId xmlns:a16="http://schemas.microsoft.com/office/drawing/2014/main" id="{D88F9709-6391-43EF-8CCC-BD699990111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531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7E2E119-2DF8-454A-B3D0-9F77A97F1D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jsou sociální služby?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494BC92E-5258-4A94-88C1-3FDBD08C7B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Sociální služba je činnost nebo častěji více činností, které poskytují odborníci s odpovídající kvalifikací osobám v nepříznivé sociální situaci nebo touto situací ohroženým.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Cílem sociální služby je pomoci těmto osobám při jejich začlenění do společnosti a zabránit jejich sociálnímu vyloučení.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Sociální služba se nerovná sociální dávce nebo podpoře.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Sociální služby jsou poskytovány v pobytové, ambulantní a terénní formě.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Celkem 33 druhů sociálních služeb.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Zákon č. 108/2006 Sb., o sociálních službách.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Vyhláška č. 505/2006 Sb., kterou se provádějí některá ustanovení zákona o sociálních službách.</a:t>
            </a:r>
          </a:p>
          <a:p>
            <a:pPr marL="3175" lvl="2" indent="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None/>
            </a:pPr>
            <a:endParaRPr lang="cs-CZ" sz="1600" kern="1200" dirty="0">
              <a:solidFill>
                <a:srgbClr val="000000"/>
              </a:solidFill>
              <a:ea typeface="+mn-ea"/>
              <a:cs typeface="+mn-cs"/>
            </a:endParaRPr>
          </a:p>
          <a:p>
            <a:pPr>
              <a:buFont typeface="Arial" panose="020B0604020202020204" pitchFamily="34" charset="0"/>
              <a:buChar char="•"/>
            </a:pPr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ECCF6D0B-5A98-4F9B-8DB2-D7D1DF4C71C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4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0FBED20B-59F0-417B-BE04-F012A2818C5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1265B131-B285-4D62-BE14-4F6208C331A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6367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FCCE398-1DB2-44F2-B1D8-4CE45A6BB0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Co jsou sociální služby?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297C7D9-6B2B-48F0-83ED-FD74937514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Poskytovány za úplatu nebo bezplatně.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Možnost zažádat o příspěvek na péči.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Určen osobám, které z důvodu dlouhodobě nepříznivého zdravotního stavu potřebují pomoc jiné fyzické osoby při zvládání základních životních potřeb v rozsahu stanoveném stupněm závislosti.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Výše příspěvku na péči pro osoby starší 18 let činí za kalendářní měsíc:</a:t>
            </a:r>
          </a:p>
          <a:p>
            <a:pPr marL="582612" lvl="4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880 Kč, jde-li o stupeň I (lehká závislost);</a:t>
            </a:r>
          </a:p>
          <a:p>
            <a:pPr marL="582612" lvl="4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4 400 Kč, jde-li o stupeň II (středně těžká závislost);</a:t>
            </a:r>
          </a:p>
          <a:p>
            <a:pPr marL="582612" lvl="4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8 800 Kč, jde-li o stupeň III (těžká závislost);</a:t>
            </a:r>
          </a:p>
          <a:p>
            <a:pPr marL="582612" lvl="4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13 200 Kč, jde-li o stupeň IV (úplná závislost).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endParaRPr lang="cs-CZ" sz="2000" kern="1200" dirty="0">
              <a:solidFill>
                <a:srgbClr val="000000"/>
              </a:solidFill>
            </a:endParaRP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0F9A551-3307-4CB5-96C6-FBE830D7FE3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5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8EBDB789-0454-406B-BC6B-A7CE4F3D0F8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AF1C17A-2813-4525-BE4E-DF1A9659E4D5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747169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11298A1-22A0-4258-9708-A3CC84111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Vybrané cílové skupiny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B1BA3D39-F052-4479-A228-02DD309D9B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Senioři;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Osoby se zdravotním postižením;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Rodiny s dětmi;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Mládež;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Osoby ohrožené závislostí nebo závislé na návykových látkách.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endParaRPr lang="cs-CZ" sz="2000" kern="1200" dirty="0">
              <a:solidFill>
                <a:srgbClr val="000000"/>
              </a:solidFill>
              <a:ea typeface="+mn-ea"/>
              <a:cs typeface="+mn-cs"/>
            </a:endParaRP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b="1" kern="1200" dirty="0">
                <a:solidFill>
                  <a:srgbClr val="000000"/>
                </a:solidFill>
                <a:ea typeface="+mn-ea"/>
                <a:cs typeface="+mn-cs"/>
              </a:rPr>
              <a:t>Nejedná se o úplný výčet cílových skupin sociálních služeb</a:t>
            </a:r>
            <a:r>
              <a:rPr lang="cs-CZ" sz="2000" kern="1200" dirty="0">
                <a:solidFill>
                  <a:srgbClr val="000000"/>
                </a:solidFill>
                <a:ea typeface="+mn-ea"/>
                <a:cs typeface="+mn-cs"/>
              </a:rPr>
              <a:t>, dále např. etnické menšiny, osoby v krizi, oběti trestné činnosti, osoby žijící v sociálně vyloučených komunitách či osoby bez přístřeší.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E648153-CD22-4A31-AA99-EFCC94F75F0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6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7CC2158-411D-4447-A79E-4C59874EC48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8" name="Obrázek 7">
            <a:extLst>
              <a:ext uri="{FF2B5EF4-FFF2-40B4-BE49-F238E27FC236}">
                <a16:creationId xmlns:a16="http://schemas.microsoft.com/office/drawing/2014/main" id="{643BCD2E-7FE0-430E-A773-DE0AE072BC2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50354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1288211-FCBD-47A3-A4C9-8DA3CC0A7D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Vybrané druhy sociálních služeb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F376C73B-A681-4D57-89EA-02A7E2797C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Pečovatelská služba;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Osobní asistence;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Denní stacionáře;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Domov pro seniory;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Tísňová péče;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Nízkoprahová zařízení pro děti a mládež;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Domovy se zvláštním režimem;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Odlehčovací služby;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Terénní programy.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endParaRPr lang="cs-CZ" sz="1200" kern="1200" dirty="0">
              <a:solidFill>
                <a:srgbClr val="000000"/>
              </a:solidFill>
            </a:endParaRP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CC3FF63-7AC4-43BB-A27F-396D7735E2DB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7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F8E9FDC7-930B-433A-A05B-D8AD3451C3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6EAE3802-D236-4930-8402-C5F36FA3E732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792754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9316C8-E9EB-411E-B608-D9D19E41DC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Pečovatelská služba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320FB89B-47BE-43D0-BDEE-09D49F70D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Poskytuje se v terénní nebo ambulantní formě osobám, které mají sníženou soběstačnost z důvodu věku, chronického onemocnění nebo zdravotního postižení, a rodinám s dětmi, jejichž situace vyžaduje pomoc jiné fyzické osoby.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Za poskytování pečovatelské služby hradí osoby úhradu za základní činnosti v rozsahu stanoveném smlouvou.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Dostupní poskytovatelé: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en-US" sz="2000" kern="1200" dirty="0" err="1">
                <a:solidFill>
                  <a:srgbClr val="000000"/>
                </a:solidFill>
              </a:rPr>
              <a:t>Dům</a:t>
            </a:r>
            <a:r>
              <a:rPr lang="en-US" sz="2000" kern="1200" dirty="0">
                <a:solidFill>
                  <a:srgbClr val="000000"/>
                </a:solidFill>
              </a:rPr>
              <a:t> </a:t>
            </a:r>
            <a:r>
              <a:rPr lang="en-US" sz="2000" kern="1200" dirty="0" err="1">
                <a:solidFill>
                  <a:srgbClr val="000000"/>
                </a:solidFill>
              </a:rPr>
              <a:t>Kněžny</a:t>
            </a:r>
            <a:r>
              <a:rPr lang="en-US" sz="2000" kern="1200" dirty="0">
                <a:solidFill>
                  <a:srgbClr val="000000"/>
                </a:solidFill>
              </a:rPr>
              <a:t> Emmy ‒ </a:t>
            </a:r>
            <a:r>
              <a:rPr lang="en-US" sz="2000" kern="1200" dirty="0" err="1">
                <a:solidFill>
                  <a:srgbClr val="000000"/>
                </a:solidFill>
              </a:rPr>
              <a:t>domov</a:t>
            </a:r>
            <a:r>
              <a:rPr lang="en-US" sz="2000" kern="1200" dirty="0">
                <a:solidFill>
                  <a:srgbClr val="000000"/>
                </a:solidFill>
              </a:rPr>
              <a:t> pro </a:t>
            </a:r>
            <a:r>
              <a:rPr lang="en-US" sz="2000" kern="1200" dirty="0" err="1">
                <a:solidFill>
                  <a:srgbClr val="000000"/>
                </a:solidFill>
              </a:rPr>
              <a:t>seniory</a:t>
            </a:r>
            <a:r>
              <a:rPr lang="cs-CZ" sz="2000" kern="1200" dirty="0">
                <a:solidFill>
                  <a:srgbClr val="000000"/>
                </a:solidFill>
              </a:rPr>
              <a:t> (Neratovice);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Sociální služby města Kralupy nad Vltavou, příspěvková organizace (Kralupy nad Vltavou);</a:t>
            </a:r>
          </a:p>
          <a:p>
            <a:pPr marL="412750" lvl="3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Město Velvary (Velvary).</a:t>
            </a:r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CF0840C-2E28-40A7-AB4F-FC54123147F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8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65811089-1E79-4D66-9077-6149E3FF2600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1E487068-0B28-44BF-9F55-16D0DD9505E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63874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EE6707D-9C1C-4E99-8169-3D71E25C0A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Osobní asistence</a:t>
            </a:r>
          </a:p>
        </p:txBody>
      </p:sp>
      <p:sp>
        <p:nvSpPr>
          <p:cNvPr id="3" name="Zástupný symbol pro obsah 2">
            <a:extLst>
              <a:ext uri="{FF2B5EF4-FFF2-40B4-BE49-F238E27FC236}">
                <a16:creationId xmlns:a16="http://schemas.microsoft.com/office/drawing/2014/main" id="{A0D23279-A46E-41DF-8464-31511CBA9F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7338" y="1522412"/>
            <a:ext cx="8569325" cy="3813175"/>
          </a:xfrm>
        </p:spPr>
        <p:txBody>
          <a:bodyPr/>
          <a:lstStyle/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Služba se poskytuje výhradně v terénní formě osobám, které mají sníženou soběstačnost z důvodu věku, chronického onemocnění nebo zdravotního postižení, jejichž situace vyžaduje pomoc jiné fyzické osoby.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Za poskytování osobní asistence hradí osoby úhradu za základní činnosti v rozsahu stanoveném smlouvou.</a:t>
            </a:r>
          </a:p>
          <a:p>
            <a:pPr marL="263525" lvl="2" indent="-260350" algn="just" eaLnBrk="1" hangingPunct="1">
              <a:spcBef>
                <a:spcPts val="1200"/>
              </a:spcBef>
              <a:spcAft>
                <a:spcPts val="0"/>
              </a:spcAft>
              <a:buSzPct val="140000"/>
              <a:buBlip>
                <a:blip r:embed="rId2"/>
              </a:buBlip>
            </a:pPr>
            <a:r>
              <a:rPr lang="cs-CZ" sz="2000" kern="1200" dirty="0">
                <a:solidFill>
                  <a:srgbClr val="000000"/>
                </a:solidFill>
              </a:rPr>
              <a:t>V současnosti žádní dostupní poskytovatelé.</a:t>
            </a:r>
          </a:p>
          <a:p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7DCBFDB-6F41-47E9-94D7-EB1A91C14F12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>
              <a:defRPr/>
            </a:pPr>
            <a:r>
              <a:rPr lang="cs-CZ"/>
              <a:t>Strana</a:t>
            </a:r>
            <a:r>
              <a:rPr lang="en-GB"/>
              <a:t> </a:t>
            </a:r>
            <a:fld id="{416D018B-1692-44EF-9DCF-F99A8C2050B0}" type="slidenum">
              <a:rPr lang="en-GB" smtClean="0"/>
              <a:pPr>
                <a:defRPr/>
              </a:pPr>
              <a:t>9</a:t>
            </a:fld>
            <a:endParaRPr lang="en-GB" dirty="0"/>
          </a:p>
        </p:txBody>
      </p:sp>
      <p:pic>
        <p:nvPicPr>
          <p:cNvPr id="6" name="Obrázek 5">
            <a:extLst>
              <a:ext uri="{FF2B5EF4-FFF2-40B4-BE49-F238E27FC236}">
                <a16:creationId xmlns:a16="http://schemas.microsoft.com/office/drawing/2014/main" id="{5B05CB83-B689-4A89-ACFF-D2ECC294B15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4028" y="6208009"/>
            <a:ext cx="2133600" cy="442255"/>
          </a:xfrm>
          <a:prstGeom prst="rect">
            <a:avLst/>
          </a:prstGeom>
        </p:spPr>
      </p:pic>
      <p:pic>
        <p:nvPicPr>
          <p:cNvPr id="7" name="Obrázek 6">
            <a:extLst>
              <a:ext uri="{FF2B5EF4-FFF2-40B4-BE49-F238E27FC236}">
                <a16:creationId xmlns:a16="http://schemas.microsoft.com/office/drawing/2014/main" id="{8BA36149-80EB-4D13-86A5-CF895CB04F1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15176" y="6232330"/>
            <a:ext cx="330262" cy="4253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4506431"/>
      </p:ext>
    </p:extLst>
  </p:cSld>
  <p:clrMapOvr>
    <a:masterClrMapping/>
  </p:clrMapOvr>
</p:sld>
</file>

<file path=ppt/theme/theme1.xml><?xml version="1.0" encoding="utf-8"?>
<a:theme xmlns:a="http://schemas.openxmlformats.org/drawingml/2006/main" name="BDO_PowerPoint_2003_std_310709">
  <a:themeElements>
    <a:clrScheme name="BDO_PowerPoint_2003_std_310709 1">
      <a:dk1>
        <a:srgbClr val="000000"/>
      </a:dk1>
      <a:lt1>
        <a:srgbClr val="FFFFFF"/>
      </a:lt1>
      <a:dk2>
        <a:srgbClr val="786860"/>
      </a:dk2>
      <a:lt2>
        <a:srgbClr val="D1108C"/>
      </a:lt2>
      <a:accent1>
        <a:srgbClr val="ED1A3B"/>
      </a:accent1>
      <a:accent2>
        <a:srgbClr val="2EAFA4"/>
      </a:accent2>
      <a:accent3>
        <a:srgbClr val="FFFFFF"/>
      </a:accent3>
      <a:accent4>
        <a:srgbClr val="000000"/>
      </a:accent4>
      <a:accent5>
        <a:srgbClr val="F4ABAF"/>
      </a:accent5>
      <a:accent6>
        <a:srgbClr val="299E94"/>
      </a:accent6>
      <a:hlink>
        <a:srgbClr val="98002E"/>
      </a:hlink>
      <a:folHlink>
        <a:srgbClr val="62CAE3"/>
      </a:folHlink>
    </a:clrScheme>
    <a:fontScheme name="BDO_PowerPoint_2003_std_310709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9D8D85"/>
          </a:solidFill>
          <a:prstDash val="solid"/>
          <a:round/>
          <a:headEnd type="none" w="med" len="med"/>
          <a:tailEnd type="none" w="lg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rebuchet MS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9D8D85"/>
          </a:solidFill>
          <a:prstDash val="solid"/>
          <a:round/>
          <a:headEnd type="none" w="med" len="med"/>
          <a:tailEnd type="none" w="lg" len="med"/>
        </a:ln>
        <a:effectLst/>
      </a:spPr>
      <a:bodyPr vert="horz" wrap="square" lIns="0" tIns="0" rIns="0" bIns="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400" b="1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rebuchet MS" pitchFamily="34" charset="0"/>
          </a:defRPr>
        </a:defPPr>
      </a:lstStyle>
    </a:lnDef>
    <a:txDef>
      <a:spPr>
        <a:noFill/>
      </a:spPr>
      <a:bodyPr wrap="square" rtlCol="0">
        <a:spAutoFit/>
      </a:bodyPr>
      <a:lstStyle>
        <a:defPPr eaLnBrk="0" hangingPunct="0">
          <a:spcBef>
            <a:spcPts val="0"/>
          </a:spcBef>
          <a:spcAft>
            <a:spcPts val="600"/>
          </a:spcAft>
          <a:defRPr sz="1100" cap="all" dirty="0" smtClean="0">
            <a:solidFill>
              <a:schemeClr val="accent6"/>
            </a:solidFill>
            <a:latin typeface="+mn-lt"/>
          </a:defRPr>
        </a:defPPr>
      </a:lstStyle>
    </a:txDef>
  </a:objectDefaults>
  <a:extraClrSchemeLst>
    <a:extraClrScheme>
      <a:clrScheme name="BDO_PowerPoint_2003_std_310709 1">
        <a:dk1>
          <a:srgbClr val="000000"/>
        </a:dk1>
        <a:lt1>
          <a:srgbClr val="FFFFFF"/>
        </a:lt1>
        <a:dk2>
          <a:srgbClr val="786860"/>
        </a:dk2>
        <a:lt2>
          <a:srgbClr val="D1108C"/>
        </a:lt2>
        <a:accent1>
          <a:srgbClr val="ED1A3B"/>
        </a:accent1>
        <a:accent2>
          <a:srgbClr val="2EAFA4"/>
        </a:accent2>
        <a:accent3>
          <a:srgbClr val="FFFFFF"/>
        </a:accent3>
        <a:accent4>
          <a:srgbClr val="000000"/>
        </a:accent4>
        <a:accent5>
          <a:srgbClr val="F4ABAF"/>
        </a:accent5>
        <a:accent6>
          <a:srgbClr val="299E94"/>
        </a:accent6>
        <a:hlink>
          <a:srgbClr val="98002E"/>
        </a:hlink>
        <a:folHlink>
          <a:srgbClr val="62CAE3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23068</TotalTime>
  <Words>1405</Words>
  <Application>Microsoft Office PowerPoint</Application>
  <PresentationFormat>Předvádění na obrazovce (4:3)</PresentationFormat>
  <Paragraphs>157</Paragraphs>
  <Slides>18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18</vt:i4>
      </vt:variant>
    </vt:vector>
  </HeadingPairs>
  <TitlesOfParts>
    <vt:vector size="22" baseType="lpstr">
      <vt:lpstr>Arial</vt:lpstr>
      <vt:lpstr>Trebuchet MS</vt:lpstr>
      <vt:lpstr>Univers HSBCPB Con 520</vt:lpstr>
      <vt:lpstr>BDO_PowerPoint_2003_std_310709</vt:lpstr>
      <vt:lpstr>Prezentace aplikace PowerPoint</vt:lpstr>
      <vt:lpstr>Obsah</vt:lpstr>
      <vt:lpstr>Prezentace aplikace PowerPoint</vt:lpstr>
      <vt:lpstr>Co jsou sociální služby?</vt:lpstr>
      <vt:lpstr>Co jsou sociální služby?</vt:lpstr>
      <vt:lpstr>Vybrané cílové skupiny</vt:lpstr>
      <vt:lpstr>Vybrané druhy sociálních služeb</vt:lpstr>
      <vt:lpstr>Pečovatelská služba</vt:lpstr>
      <vt:lpstr>Osobní asistence</vt:lpstr>
      <vt:lpstr>Denní stacionáře</vt:lpstr>
      <vt:lpstr>Domov pro seniory</vt:lpstr>
      <vt:lpstr>Tísňová péče</vt:lpstr>
      <vt:lpstr>Nízkoprahová zařízení pro děti a mládež</vt:lpstr>
      <vt:lpstr>Domovy se zvláštním režimem</vt:lpstr>
      <vt:lpstr>Domovy se zvláštním režimem</vt:lpstr>
      <vt:lpstr>Odlehčovací služby</vt:lpstr>
      <vt:lpstr>Terénní programy</vt:lpstr>
      <vt:lpstr>Prezentace aplikace PowerPoint</vt:lpstr>
    </vt:vector>
  </TitlesOfParts>
  <Company>BDO Stoy Hayward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MAIN PRESENTATION HEADING</dc:title>
  <dc:creator>xxx</dc:creator>
  <cp:lastModifiedBy>Karolína Kostelecká</cp:lastModifiedBy>
  <cp:revision>1282</cp:revision>
  <cp:lastPrinted>2018-07-26T07:15:18Z</cp:lastPrinted>
  <dcterms:created xsi:type="dcterms:W3CDTF">2009-08-18T15:04:19Z</dcterms:created>
  <dcterms:modified xsi:type="dcterms:W3CDTF">2018-07-26T10:28:32Z</dcterms:modified>
</cp:coreProperties>
</file>